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9"/>
  </p:notesMasterIdLst>
  <p:sldIdLst>
    <p:sldId id="256" r:id="rId2"/>
    <p:sldId id="261" r:id="rId3"/>
    <p:sldId id="259" r:id="rId4"/>
    <p:sldId id="257" r:id="rId5"/>
    <p:sldId id="260" r:id="rId6"/>
    <p:sldId id="266" r:id="rId7"/>
    <p:sldId id="262" r:id="rId8"/>
    <p:sldId id="275" r:id="rId9"/>
    <p:sldId id="265" r:id="rId10"/>
    <p:sldId id="271" r:id="rId11"/>
    <p:sldId id="270" r:id="rId12"/>
    <p:sldId id="269" r:id="rId13"/>
    <p:sldId id="274" r:id="rId14"/>
    <p:sldId id="258" r:id="rId15"/>
    <p:sldId id="267" r:id="rId16"/>
    <p:sldId id="263" r:id="rId17"/>
    <p:sldId id="273" r:id="rId1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DKHCRhXeYW7Np20uLcDetMNre2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5C332B-2394-4C5D-8D1A-79A3C574FAC7}">
  <a:tblStyle styleId="{7F5C332B-2394-4C5D-8D1A-79A3C574FAC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p:scale>
          <a:sx n="75" d="100"/>
          <a:sy n="75" d="100"/>
        </p:scale>
        <p:origin x="1176" y="-378"/>
      </p:cViewPr>
      <p:guideLst>
        <p:guide orient="horz" pos="1806"/>
        <p:guide pos="4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6619F69C-AE53-F79A-88B1-B19F2208D3C3}"/>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189B85A1-DB6F-F209-71F0-CA90101B92B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1099D1E5-ED0A-ECC5-880F-E464340959C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7A87D6F6-F87A-F614-B72E-46F01C042C50}"/>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7171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6779CEBB-AF5F-811E-8E32-4E8638BD6EB3}"/>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5A5AE508-239D-409B-E8C5-B3B99FC3D10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BD8A2BDB-BEC1-EBD7-94E1-4C74B76D93D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C1E224DB-9903-C287-7C92-A02C450E144B}"/>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124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3FF5A9BE-A115-024E-7CD0-B95AA8211C6B}"/>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6FF88AE3-AAC8-21D8-F53D-4B9A6C2DD80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B85B7C0B-BDCB-CB9F-C747-9853B83C93A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444474F4-F577-00FB-A4CC-8BF2ADBCAFC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9285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4449568A-3457-5059-C6B5-71D347F553A8}"/>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069E63B2-D085-8C26-4390-F89C389502F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7057D5D1-8EBB-CB9C-C0E0-B636BA244DC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73A21A8A-A9E5-23A8-2D0C-98CF23081BA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8477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3441F0FE-F8AD-4005-AF9F-8EC0FC1F96E9}"/>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CD3246A8-03C8-4E1A-5949-1C95F7CEE19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61BD4959-6852-6F3C-4392-62EEA9463E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011C0F3E-CFCF-27BF-F1F2-FAAA2B927B06}"/>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3951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D0E0A036-EBB7-C6D8-4859-CB162CC4FEE4}"/>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B2C2E5B7-E301-D4EE-13A3-0DDAA505E48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7BBE839F-8D9D-8208-774D-EE752267B22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B277F111-37A1-F2CE-4264-72AA3D98B2A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2919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4798934A-1D21-EF6D-DEAA-3D9D51168D6A}"/>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75813B42-968B-A9A7-071C-2CA785FEFF9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012E953E-271B-404B-FD05-0D4909A343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84F146C5-2743-35BA-ED0E-A2150D272C25}"/>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387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92B88639-38C0-9F8F-8092-09A5C0444BE8}"/>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300FD76A-1247-ED47-6DD6-02589A4D9A4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E2731DC8-9D76-CFB7-3ADE-0C3A484008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38375A67-3839-1A69-E3AB-577D8338899D}"/>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5684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AB733294-0EB4-3F98-91A5-F3BEA78D58B6}"/>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2C0C4E1E-27BA-0E78-6424-850EED3B9EF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37FAEFFF-865F-78EE-BA71-3FFAC0C3D44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B53E7FAC-CA2E-0EE5-41A7-641851129BB6}"/>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9698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ADAB3797-880F-3A19-2252-6EF5760A636D}"/>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C79765CB-36D5-48E7-EDDA-83A57B23BD6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04890423-8377-F655-707B-F21F7DEDAE4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72DCC5BE-E7A6-6644-847B-6C4B8C49B49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4164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0887B2E6-7ED1-0548-C7F0-8BE0FB70CC62}"/>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13494D9A-8CEC-3374-FD24-FFF254D4899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882CC169-C487-5DAC-47DB-746FF23215B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DE8D8A77-417B-E4B7-86CF-8A9A64121C3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099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3CB8E2DE-EFC0-7D0A-099D-933A13530757}"/>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F09B88E2-2492-FD8E-8EE8-1ADBA097D88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C28B4A08-B186-E724-25F7-A0E9BA5998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056217EC-642F-EB77-A0E8-D7C2C443DCED}"/>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7923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FA25531-2090-8EC6-F1AE-3DDC98C88035}"/>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98F32511-E376-767F-2C86-0A87519F279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706CEC2F-B4BD-DC02-A3D1-AC5990ABFD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D9E337BC-9206-F876-0E70-CA213C46993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5706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7B296F90-D6D9-1C83-B93D-BFE44EDF9ADD}"/>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12A1C068-4405-435B-D0FC-6C97FDB8246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47E82906-53F0-84D1-3407-72A83237D4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80436807-1554-7CD1-07DD-A8526793D943}"/>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010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5B18E9FF-D5F2-40AB-8A60-8DC1EE4F09FF}"/>
            </a:ext>
          </a:extLst>
        </p:cNvPr>
        <p:cNvGrpSpPr/>
        <p:nvPr/>
      </p:nvGrpSpPr>
      <p:grpSpPr>
        <a:xfrm>
          <a:off x="0" y="0"/>
          <a:ext cx="0" cy="0"/>
          <a:chOff x="0" y="0"/>
          <a:chExt cx="0" cy="0"/>
        </a:xfrm>
      </p:grpSpPr>
      <p:sp>
        <p:nvSpPr>
          <p:cNvPr id="94" name="Google Shape;94;p2:notes">
            <a:extLst>
              <a:ext uri="{FF2B5EF4-FFF2-40B4-BE49-F238E27FC236}">
                <a16:creationId xmlns:a16="http://schemas.microsoft.com/office/drawing/2014/main" id="{95085E66-E5B4-451B-8FFE-AD87353BBBC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 name="Google Shape;95;p2:notes">
            <a:extLst>
              <a:ext uri="{FF2B5EF4-FFF2-40B4-BE49-F238E27FC236}">
                <a16:creationId xmlns:a16="http://schemas.microsoft.com/office/drawing/2014/main" id="{E696A91B-1482-B26A-B24A-96584C84E5A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a:extLst>
              <a:ext uri="{FF2B5EF4-FFF2-40B4-BE49-F238E27FC236}">
                <a16:creationId xmlns:a16="http://schemas.microsoft.com/office/drawing/2014/main" id="{EDC5A8D3-374D-4F77-7013-3C869599A56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8691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72"/>
        <p:cNvGrpSpPr/>
        <p:nvPr/>
      </p:nvGrpSpPr>
      <p:grpSpPr>
        <a:xfrm>
          <a:off x="0" y="0"/>
          <a:ext cx="0" cy="0"/>
          <a:chOff x="0" y="0"/>
          <a:chExt cx="0" cy="0"/>
        </a:xfrm>
      </p:grpSpPr>
      <p:sp>
        <p:nvSpPr>
          <p:cNvPr id="73" name="Google Shape;7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2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olo verticale e testo" type="vertTitleAndTx">
  <p:cSld name="VERTICAL_TITLE_AND_VERTICAL_TEXT">
    <p:spTree>
      <p:nvGrpSpPr>
        <p:cNvPr id="1" name="Shape 78"/>
        <p:cNvGrpSpPr/>
        <p:nvPr/>
      </p:nvGrpSpPr>
      <p:grpSpPr>
        <a:xfrm>
          <a:off x="0" y="0"/>
          <a:ext cx="0" cy="0"/>
          <a:chOff x="0" y="0"/>
          <a:chExt cx="0" cy="0"/>
        </a:xfrm>
      </p:grpSpPr>
      <p:sp>
        <p:nvSpPr>
          <p:cNvPr id="79" name="Google Shape;79;p2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2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uto 2"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uoto" type="blank">
  <p:cSld name="BLANK">
    <p:spTree>
      <p:nvGrpSpPr>
        <p:cNvPr id="1" name="Shape 54"/>
        <p:cNvGrpSpPr/>
        <p:nvPr/>
      </p:nvGrpSpPr>
      <p:grpSpPr>
        <a:xfrm>
          <a:off x="0" y="0"/>
          <a:ext cx="0" cy="0"/>
          <a:chOff x="0" y="0"/>
          <a:chExt cx="0" cy="0"/>
        </a:xfrm>
      </p:grpSpPr>
      <p:sp>
        <p:nvSpPr>
          <p:cNvPr id="55" name="Google Shape;5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58"/>
        <p:cNvGrpSpPr/>
        <p:nvPr/>
      </p:nvGrpSpPr>
      <p:grpSpPr>
        <a:xfrm>
          <a:off x="0" y="0"/>
          <a:ext cx="0" cy="0"/>
          <a:chOff x="0" y="0"/>
          <a:chExt cx="0" cy="0"/>
        </a:xfrm>
      </p:grpSpPr>
      <p:sp>
        <p:nvSpPr>
          <p:cNvPr id="59" name="Google Shape;59;p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65"/>
        <p:cNvGrpSpPr/>
        <p:nvPr/>
      </p:nvGrpSpPr>
      <p:grpSpPr>
        <a:xfrm>
          <a:off x="0" y="0"/>
          <a:ext cx="0" cy="0"/>
          <a:chOff x="0" y="0"/>
          <a:chExt cx="0" cy="0"/>
        </a:xfrm>
      </p:grpSpPr>
      <p:sp>
        <p:nvSpPr>
          <p:cNvPr id="66" name="Google Shape;66;p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24"/>
          <p:cNvSpPr>
            <a:spLocks noGrp="1"/>
          </p:cNvSpPr>
          <p:nvPr>
            <p:ph type="pic" idx="2"/>
          </p:nvPr>
        </p:nvSpPr>
        <p:spPr>
          <a:xfrm>
            <a:off x="1792288" y="612775"/>
            <a:ext cx="5486400" cy="4114800"/>
          </a:xfrm>
          <a:prstGeom prst="rect">
            <a:avLst/>
          </a:prstGeom>
          <a:noFill/>
          <a:ln>
            <a:noFill/>
          </a:ln>
        </p:spPr>
      </p:sp>
      <p:sp>
        <p:nvSpPr>
          <p:cNvPr id="68" name="Google Shape;68;p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6038850" y="6348413"/>
            <a:ext cx="2544763" cy="522287"/>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3175"/>
            <a:ext cx="9143999" cy="6845301"/>
          </a:xfrm>
          <a:prstGeom prst="rect">
            <a:avLst/>
          </a:prstGeom>
          <a:noFill/>
          <a:ln>
            <a:noFill/>
          </a:ln>
        </p:spPr>
      </p:pic>
      <p:sp>
        <p:nvSpPr>
          <p:cNvPr id="90" name="Google Shape;90;p1"/>
          <p:cNvSpPr txBox="1"/>
          <p:nvPr/>
        </p:nvSpPr>
        <p:spPr>
          <a:xfrm>
            <a:off x="6038051" y="5070863"/>
            <a:ext cx="2546400" cy="40006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chemeClr val="dk1"/>
              </a:buClr>
              <a:buSzPts val="1600"/>
              <a:buFont typeface="Arial"/>
              <a:buNone/>
            </a:pPr>
            <a:r>
              <a:rPr lang="it-IT" sz="1600" b="1" i="0" u="none" strike="noStrike" cap="none" dirty="0">
                <a:solidFill>
                  <a:schemeClr val="dk1"/>
                </a:solidFill>
                <a:latin typeface="Calibri"/>
                <a:ea typeface="Calibri"/>
                <a:cs typeface="Calibri"/>
                <a:sym typeface="Calibri"/>
              </a:rPr>
              <a:t> </a:t>
            </a:r>
            <a:r>
              <a:rPr lang="it-IT" sz="2000" b="1" i="0" u="none" strike="noStrike" cap="none" dirty="0">
                <a:solidFill>
                  <a:schemeClr val="dk1"/>
                </a:solidFill>
                <a:latin typeface="Calibri"/>
                <a:ea typeface="Calibri"/>
                <a:cs typeface="Calibri"/>
                <a:sym typeface="Calibri"/>
              </a:rPr>
              <a:t>Leonardo</a:t>
            </a:r>
            <a:r>
              <a:rPr lang="it-IT" sz="1600" b="1" i="0" u="none" strike="noStrike" cap="none" dirty="0">
                <a:solidFill>
                  <a:schemeClr val="dk1"/>
                </a:solidFill>
                <a:latin typeface="Calibri"/>
                <a:ea typeface="Calibri"/>
                <a:cs typeface="Calibri"/>
                <a:sym typeface="Calibri"/>
              </a:rPr>
              <a:t> </a:t>
            </a:r>
            <a:r>
              <a:rPr lang="it-IT" sz="2000" b="1" i="0" u="none" strike="noStrike" cap="none" dirty="0">
                <a:solidFill>
                  <a:schemeClr val="dk1"/>
                </a:solidFill>
                <a:latin typeface="Calibri"/>
                <a:ea typeface="Calibri"/>
                <a:cs typeface="Calibri"/>
                <a:sym typeface="Calibri"/>
              </a:rPr>
              <a:t>Notari</a:t>
            </a:r>
            <a:endParaRPr dirty="0"/>
          </a:p>
        </p:txBody>
      </p:sp>
      <p:sp>
        <p:nvSpPr>
          <p:cNvPr id="91" name="Google Shape;91;p1"/>
          <p:cNvSpPr txBox="1"/>
          <p:nvPr/>
        </p:nvSpPr>
        <p:spPr>
          <a:xfrm>
            <a:off x="6321489" y="6470631"/>
            <a:ext cx="1979484"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400" b="0" i="0" u="none" strike="noStrike" cap="none" dirty="0">
                <a:solidFill>
                  <a:srgbClr val="FFFFFF"/>
                </a:solidFill>
                <a:latin typeface="Arial"/>
                <a:ea typeface="Arial"/>
                <a:cs typeface="Arial"/>
                <a:sym typeface="Arial"/>
              </a:rPr>
              <a:t> </a:t>
            </a:r>
            <a:r>
              <a:rPr lang="it-IT" sz="2000" dirty="0">
                <a:solidFill>
                  <a:srgbClr val="FFFFFF"/>
                </a:solidFill>
              </a:rPr>
              <a:t>1</a:t>
            </a:r>
            <a:r>
              <a:rPr lang="it-IT" sz="2000" b="0" i="0" u="none" strike="noStrike" cap="none" dirty="0">
                <a:solidFill>
                  <a:srgbClr val="FFFFFF"/>
                </a:solidFill>
                <a:latin typeface="Arial"/>
                <a:ea typeface="Arial"/>
                <a:cs typeface="Arial"/>
                <a:sym typeface="Arial"/>
              </a:rPr>
              <a:t>6/05/2025</a:t>
            </a:r>
            <a:endParaRPr dirty="0"/>
          </a:p>
        </p:txBody>
      </p:sp>
      <p:sp>
        <p:nvSpPr>
          <p:cNvPr id="92" name="Google Shape;92;p1"/>
          <p:cNvSpPr txBox="1"/>
          <p:nvPr/>
        </p:nvSpPr>
        <p:spPr>
          <a:xfrm>
            <a:off x="3738613" y="1655663"/>
            <a:ext cx="4845000" cy="304694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it-IT" sz="3200" b="1" dirty="0">
                <a:solidFill>
                  <a:srgbClr val="366092"/>
                </a:solidFill>
              </a:rPr>
              <a:t>Implementazione di un </a:t>
            </a:r>
            <a:r>
              <a:rPr lang="it-IT" sz="3200" b="1" dirty="0" err="1">
                <a:solidFill>
                  <a:srgbClr val="366092"/>
                </a:solidFill>
              </a:rPr>
              <a:t>Path</a:t>
            </a:r>
            <a:r>
              <a:rPr lang="it-IT" sz="3200" b="1" dirty="0">
                <a:solidFill>
                  <a:srgbClr val="366092"/>
                </a:solidFill>
              </a:rPr>
              <a:t> Tracer in Java utilizzando la libreria LWJGL per l’integrazione di OpenGL </a:t>
            </a:r>
            <a:endParaRPr sz="3200" b="1" i="0" u="none" strike="noStrike" cap="none" dirty="0">
              <a:solidFill>
                <a:srgbClr val="36609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C05C4986-B18B-7C37-9330-E7E7566C24A2}"/>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4E56C447-D728-B5F3-CBB6-359E8B267204}"/>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FE594230-ABD6-E5AD-A4D8-14C577314F7F}"/>
              </a:ext>
            </a:extLst>
          </p:cNvPr>
          <p:cNvSpPr txBox="1"/>
          <p:nvPr/>
        </p:nvSpPr>
        <p:spPr>
          <a:xfrm>
            <a:off x="647700" y="1179513"/>
            <a:ext cx="7607300"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Presentazione codice: Java</a:t>
            </a:r>
            <a:endParaRPr dirty="0"/>
          </a:p>
        </p:txBody>
      </p:sp>
      <p:sp>
        <p:nvSpPr>
          <p:cNvPr id="101" name="Google Shape;101;p2">
            <a:extLst>
              <a:ext uri="{FF2B5EF4-FFF2-40B4-BE49-F238E27FC236}">
                <a16:creationId xmlns:a16="http://schemas.microsoft.com/office/drawing/2014/main" id="{6174E988-D4E9-0415-174F-46B5FEFAC297}"/>
              </a:ext>
            </a:extLst>
          </p:cNvPr>
          <p:cNvSpPr txBox="1"/>
          <p:nvPr/>
        </p:nvSpPr>
        <p:spPr>
          <a:xfrm>
            <a:off x="647700" y="2006600"/>
            <a:ext cx="7888288" cy="50474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0" i="0" u="none" strike="noStrike" cap="none" dirty="0">
                <a:solidFill>
                  <a:schemeClr val="dk1"/>
                </a:solidFill>
                <a:latin typeface="Calibri"/>
                <a:ea typeface="Calibri"/>
                <a:cs typeface="Calibri"/>
                <a:sym typeface="Calibri"/>
              </a:rPr>
              <a:t>Infine, viene generato un rettangolo con un semplice </a:t>
            </a:r>
            <a:r>
              <a:rPr lang="it-IT" sz="1800" b="1" i="0" u="none" strike="noStrike" cap="none" dirty="0">
                <a:solidFill>
                  <a:schemeClr val="dk1"/>
                </a:solidFill>
                <a:latin typeface="Calibri"/>
                <a:ea typeface="Calibri"/>
                <a:cs typeface="Calibri"/>
                <a:sym typeface="Calibri"/>
              </a:rPr>
              <a:t>vertex shader</a:t>
            </a:r>
            <a:r>
              <a:rPr lang="it-IT" sz="1800" i="0" u="none" strike="noStrike" cap="none" dirty="0">
                <a:solidFill>
                  <a:schemeClr val="dk1"/>
                </a:solidFill>
                <a:latin typeface="Calibri"/>
                <a:ea typeface="Calibri"/>
                <a:cs typeface="Calibri"/>
                <a:sym typeface="Calibri"/>
              </a:rPr>
              <a:t>, con </a:t>
            </a:r>
            <a:r>
              <a:rPr lang="it-IT" sz="1800" b="1" i="0" u="none" strike="noStrike" cap="none" dirty="0" err="1">
                <a:solidFill>
                  <a:schemeClr val="dk1"/>
                </a:solidFill>
                <a:latin typeface="Calibri"/>
                <a:ea typeface="Calibri"/>
                <a:cs typeface="Calibri"/>
                <a:sym typeface="Calibri"/>
              </a:rPr>
              <a:t>vao</a:t>
            </a:r>
            <a:r>
              <a:rPr lang="it-IT" sz="1800" i="0" u="none" strike="noStrike" cap="none" dirty="0">
                <a:solidFill>
                  <a:schemeClr val="dk1"/>
                </a:solidFill>
                <a:latin typeface="Calibri"/>
                <a:ea typeface="Calibri"/>
                <a:cs typeface="Calibri"/>
                <a:sym typeface="Calibri"/>
              </a:rPr>
              <a:t> e </a:t>
            </a:r>
            <a:r>
              <a:rPr lang="it-IT" sz="1800" b="1" i="0" u="none" strike="noStrike" cap="none" dirty="0" err="1">
                <a:solidFill>
                  <a:schemeClr val="dk1"/>
                </a:solidFill>
                <a:latin typeface="Calibri"/>
                <a:ea typeface="Calibri"/>
                <a:cs typeface="Calibri"/>
                <a:sym typeface="Calibri"/>
              </a:rPr>
              <a:t>vbo</a:t>
            </a:r>
            <a:r>
              <a:rPr lang="it-IT" sz="1800" i="0" u="none" strike="noStrike" cap="none" dirty="0">
                <a:solidFill>
                  <a:schemeClr val="dk1"/>
                </a:solidFill>
                <a:latin typeface="Calibri"/>
                <a:ea typeface="Calibri"/>
                <a:cs typeface="Calibri"/>
                <a:sym typeface="Calibri"/>
              </a:rPr>
              <a:t> creati in precedenza,</a:t>
            </a:r>
            <a:r>
              <a:rPr lang="it-IT" sz="1800" b="1" i="0" u="none" strike="noStrike" cap="none" dirty="0">
                <a:solidFill>
                  <a:schemeClr val="dk1"/>
                </a:solidFill>
                <a:latin typeface="Calibri"/>
                <a:ea typeface="Calibri"/>
                <a:cs typeface="Calibri"/>
                <a:sym typeface="Calibri"/>
              </a:rPr>
              <a:t> </a:t>
            </a:r>
            <a:r>
              <a:rPr lang="it-IT" sz="1800" b="0" i="0" u="none" strike="noStrike" cap="none" dirty="0">
                <a:solidFill>
                  <a:schemeClr val="dk1"/>
                </a:solidFill>
                <a:latin typeface="Calibri"/>
                <a:ea typeface="Calibri"/>
                <a:cs typeface="Calibri"/>
                <a:sym typeface="Calibri"/>
              </a:rPr>
              <a:t>sul quale la texture viene ‘‘incollata’’  nel </a:t>
            </a:r>
            <a:r>
              <a:rPr lang="it-IT" sz="1800" b="1" i="0" u="none" strike="noStrike" cap="none" dirty="0" err="1">
                <a:solidFill>
                  <a:schemeClr val="dk1"/>
                </a:solidFill>
                <a:latin typeface="Calibri"/>
                <a:ea typeface="Calibri"/>
                <a:cs typeface="Calibri"/>
                <a:sym typeface="Calibri"/>
              </a:rPr>
              <a:t>fragment</a:t>
            </a:r>
            <a:r>
              <a:rPr lang="it-IT" sz="1800" b="1" i="0" u="none" strike="noStrike" cap="none" dirty="0">
                <a:solidFill>
                  <a:schemeClr val="dk1"/>
                </a:solidFill>
                <a:latin typeface="Calibri"/>
                <a:ea typeface="Calibri"/>
                <a:cs typeface="Calibri"/>
                <a:sym typeface="Calibri"/>
              </a:rPr>
              <a:t> shader</a:t>
            </a:r>
            <a:r>
              <a:rPr lang="it-IT" sz="1800" b="0" i="0" u="none" strike="noStrike" cap="none" dirty="0">
                <a:solidFill>
                  <a:schemeClr val="dk1"/>
                </a:solidFill>
                <a:latin typeface="Calibri"/>
                <a:ea typeface="Calibri"/>
                <a:cs typeface="Calibri"/>
                <a:sym typeface="Calibri"/>
              </a:rPr>
              <a:t>.</a:t>
            </a:r>
          </a:p>
          <a:p>
            <a:pPr marL="0" marR="0" lvl="0" indent="0" algn="just" rtl="0">
              <a:spcBef>
                <a:spcPts val="0"/>
              </a:spcBef>
              <a:spcAft>
                <a:spcPts val="0"/>
              </a:spcAft>
              <a:buNone/>
            </a:pPr>
            <a:endParaRPr lang="it-IT" sz="1600" dirty="0">
              <a:solidFill>
                <a:schemeClr val="dk1"/>
              </a:solidFill>
              <a:latin typeface="Calibri"/>
              <a:ea typeface="Calibri"/>
              <a:cs typeface="Calibri"/>
              <a:sym typeface="Calibri"/>
            </a:endParaRP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Codice Java:</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float[] </a:t>
            </a:r>
            <a:r>
              <a:rPr lang="it-IT" b="0" i="1" u="none" strike="noStrike" cap="none" dirty="0" err="1">
                <a:solidFill>
                  <a:schemeClr val="dk1"/>
                </a:solidFill>
                <a:latin typeface="Consolas" panose="020B0609020204030204" pitchFamily="49" charset="0"/>
                <a:ea typeface="Calibri"/>
                <a:cs typeface="Calibri"/>
                <a:sym typeface="Calibri"/>
              </a:rPr>
              <a:t>quadVertices</a:t>
            </a:r>
            <a:r>
              <a:rPr lang="it-IT" b="0" i="1" u="none" strike="noStrike" cap="none" dirty="0">
                <a:solidFill>
                  <a:schemeClr val="dk1"/>
                </a:solidFill>
                <a:latin typeface="Consolas" panose="020B0609020204030204" pitchFamily="49" charset="0"/>
                <a:ea typeface="Calibri"/>
                <a:cs typeface="Calibri"/>
                <a:sym typeface="Calibri"/>
              </a:rPr>
              <a:t> = { -1.0f,  1.0f, 0.0f, 0.0f, 1.0f, …}</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quadVAO</a:t>
            </a:r>
            <a:r>
              <a:rPr lang="it-IT" b="0" i="1" u="none" strike="noStrike" cap="none" dirty="0">
                <a:solidFill>
                  <a:schemeClr val="dk1"/>
                </a:solidFill>
                <a:latin typeface="Consolas" panose="020B0609020204030204" pitchFamily="49" charset="0"/>
                <a:ea typeface="Calibri"/>
                <a:cs typeface="Calibri"/>
                <a:sym typeface="Calibri"/>
              </a:rPr>
              <a:t> = </a:t>
            </a:r>
            <a:r>
              <a:rPr lang="it-IT" b="0" i="1" u="none" strike="noStrike" cap="none" dirty="0" err="1">
                <a:solidFill>
                  <a:schemeClr val="dk1"/>
                </a:solidFill>
                <a:latin typeface="Consolas" panose="020B0609020204030204" pitchFamily="49" charset="0"/>
                <a:ea typeface="Calibri"/>
                <a:cs typeface="Calibri"/>
                <a:sym typeface="Calibri"/>
              </a:rPr>
              <a:t>glGenVertexArrays</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quadVBO</a:t>
            </a:r>
            <a:r>
              <a:rPr lang="it-IT" b="0" i="1" u="none" strike="noStrike" cap="none" dirty="0">
                <a:solidFill>
                  <a:schemeClr val="dk1"/>
                </a:solidFill>
                <a:latin typeface="Consolas" panose="020B0609020204030204" pitchFamily="49" charset="0"/>
                <a:ea typeface="Calibri"/>
                <a:cs typeface="Calibri"/>
                <a:sym typeface="Calibri"/>
              </a:rPr>
              <a:t> = </a:t>
            </a:r>
            <a:r>
              <a:rPr lang="it-IT" b="0" i="1" u="none" strike="noStrike" cap="none" dirty="0" err="1">
                <a:solidFill>
                  <a:schemeClr val="dk1"/>
                </a:solidFill>
                <a:latin typeface="Consolas" panose="020B0609020204030204" pitchFamily="49" charset="0"/>
                <a:ea typeface="Calibri"/>
                <a:cs typeface="Calibri"/>
                <a:sym typeface="Calibri"/>
              </a:rPr>
              <a:t>glGenBuffers</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glBindVertexArray</a:t>
            </a:r>
            <a:r>
              <a:rPr lang="it-IT" b="0" i="1" u="none" strike="noStrike" cap="none" dirty="0">
                <a:solidFill>
                  <a:schemeClr val="dk1"/>
                </a:solidFill>
                <a:latin typeface="Consolas" panose="020B0609020204030204" pitchFamily="49" charset="0"/>
                <a:ea typeface="Calibri"/>
                <a:cs typeface="Calibri"/>
                <a:sym typeface="Calibri"/>
              </a:rPr>
              <a:t>(</a:t>
            </a:r>
            <a:r>
              <a:rPr lang="it-IT" b="0" i="1" u="none" strike="noStrike" cap="none" dirty="0" err="1">
                <a:solidFill>
                  <a:schemeClr val="dk1"/>
                </a:solidFill>
                <a:latin typeface="Consolas" panose="020B0609020204030204" pitchFamily="49" charset="0"/>
                <a:ea typeface="Calibri"/>
                <a:cs typeface="Calibri"/>
                <a:sym typeface="Calibri"/>
              </a:rPr>
              <a:t>quadVAO</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glBindBuffer</a:t>
            </a:r>
            <a:r>
              <a:rPr lang="it-IT" b="0" i="1" u="none" strike="noStrike" cap="none" dirty="0">
                <a:solidFill>
                  <a:schemeClr val="dk1"/>
                </a:solidFill>
                <a:latin typeface="Consolas" panose="020B0609020204030204" pitchFamily="49" charset="0"/>
                <a:ea typeface="Calibri"/>
                <a:cs typeface="Calibri"/>
                <a:sym typeface="Calibri"/>
              </a:rPr>
              <a:t>(GL_ARRAY_BUFFER, </a:t>
            </a:r>
            <a:r>
              <a:rPr lang="it-IT" b="0" i="1" u="none" strike="noStrike" cap="none" dirty="0" err="1">
                <a:solidFill>
                  <a:schemeClr val="dk1"/>
                </a:solidFill>
                <a:latin typeface="Consolas" panose="020B0609020204030204" pitchFamily="49" charset="0"/>
                <a:ea typeface="Calibri"/>
                <a:cs typeface="Calibri"/>
                <a:sym typeface="Calibri"/>
              </a:rPr>
              <a:t>quadVBO</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glBufferData</a:t>
            </a:r>
            <a:r>
              <a:rPr lang="it-IT" b="0" i="1" u="none" strike="noStrike" cap="none" dirty="0">
                <a:solidFill>
                  <a:schemeClr val="dk1"/>
                </a:solidFill>
                <a:latin typeface="Consolas" panose="020B0609020204030204" pitchFamily="49" charset="0"/>
                <a:ea typeface="Calibri"/>
                <a:cs typeface="Calibri"/>
                <a:sym typeface="Calibri"/>
              </a:rPr>
              <a:t>(GL_ARRAY_BUFFER, </a:t>
            </a:r>
            <a:r>
              <a:rPr lang="it-IT" b="0" i="1" u="none" strike="noStrike" cap="none" dirty="0" err="1">
                <a:solidFill>
                  <a:schemeClr val="dk1"/>
                </a:solidFill>
                <a:latin typeface="Consolas" panose="020B0609020204030204" pitchFamily="49" charset="0"/>
                <a:ea typeface="Calibri"/>
                <a:cs typeface="Calibri"/>
                <a:sym typeface="Calibri"/>
              </a:rPr>
              <a:t>quadVertices</a:t>
            </a:r>
            <a:r>
              <a:rPr lang="it-IT" b="0" i="1" u="none" strike="noStrike" cap="none" dirty="0">
                <a:solidFill>
                  <a:schemeClr val="dk1"/>
                </a:solidFill>
                <a:latin typeface="Consolas" panose="020B0609020204030204" pitchFamily="49" charset="0"/>
                <a:ea typeface="Calibri"/>
                <a:cs typeface="Calibri"/>
                <a:sym typeface="Calibri"/>
              </a:rPr>
              <a:t>, GL_STATIC_DRAW);</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glEnableVertexAttribArray</a:t>
            </a:r>
            <a:r>
              <a:rPr lang="it-IT" b="0" i="1" u="none" strike="noStrike" cap="none" dirty="0">
                <a:solidFill>
                  <a:schemeClr val="dk1"/>
                </a:solidFill>
                <a:latin typeface="Consolas" panose="020B0609020204030204" pitchFamily="49" charset="0"/>
                <a:ea typeface="Calibri"/>
                <a:cs typeface="Calibri"/>
                <a:sym typeface="Calibri"/>
              </a:rPr>
              <a:t>(0);</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glVertexAttribPointer</a:t>
            </a:r>
            <a:r>
              <a:rPr lang="it-IT" b="0" i="1" u="none" strike="noStrike" cap="none" dirty="0">
                <a:solidFill>
                  <a:schemeClr val="dk1"/>
                </a:solidFill>
                <a:latin typeface="Consolas" panose="020B0609020204030204" pitchFamily="49" charset="0"/>
                <a:ea typeface="Calibri"/>
                <a:cs typeface="Calibri"/>
                <a:sym typeface="Calibri"/>
              </a:rPr>
              <a:t>(0,3,GL_FLOAT,false,5*Float.BYTES,0);</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glEnableVertexAttribArray</a:t>
            </a:r>
            <a:r>
              <a:rPr lang="it-IT" b="0" i="1" u="none" strike="noStrike" cap="none" dirty="0">
                <a:solidFill>
                  <a:schemeClr val="dk1"/>
                </a:solidFill>
                <a:latin typeface="Consolas" panose="020B0609020204030204" pitchFamily="49" charset="0"/>
                <a:ea typeface="Calibri"/>
                <a:cs typeface="Calibri"/>
                <a:sym typeface="Calibri"/>
              </a:rPr>
              <a:t>(1);</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glVertexAttribPointer</a:t>
            </a:r>
            <a:r>
              <a:rPr lang="it-IT" b="0" i="1" u="none" strike="noStrike" cap="none" dirty="0">
                <a:solidFill>
                  <a:schemeClr val="dk1"/>
                </a:solidFill>
                <a:latin typeface="Consolas" panose="020B0609020204030204" pitchFamily="49" charset="0"/>
                <a:ea typeface="Calibri"/>
                <a:cs typeface="Calibri"/>
                <a:sym typeface="Calibri"/>
              </a:rPr>
              <a:t>(1,2,GL_FLOAT,false,5*Float.BYTES,3*</a:t>
            </a:r>
            <a:r>
              <a:rPr lang="it-IT" b="0" i="1" u="none" strike="noStrike" cap="none" dirty="0" err="1">
                <a:solidFill>
                  <a:schemeClr val="dk1"/>
                </a:solidFill>
                <a:latin typeface="Consolas" panose="020B0609020204030204" pitchFamily="49" charset="0"/>
                <a:ea typeface="Calibri"/>
                <a:cs typeface="Calibri"/>
                <a:sym typeface="Calibri"/>
              </a:rPr>
              <a:t>Float.BYTES</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endParaRPr lang="it-IT" i="1" dirty="0">
              <a:solidFill>
                <a:schemeClr val="dk1"/>
              </a:solidFill>
              <a:latin typeface="Consolas" panose="020B0609020204030204" pitchFamily="49" charset="0"/>
              <a:ea typeface="Calibri"/>
              <a:cs typeface="Calibri"/>
              <a:sym typeface="Calibri"/>
            </a:endParaRP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Codice Java:</a:t>
            </a:r>
            <a:endParaRPr lang="it-IT" b="0" i="1" u="none" strike="noStrike" cap="none" dirty="0">
              <a:solidFill>
                <a:schemeClr val="dk1"/>
              </a:solidFill>
              <a:latin typeface="Consolas" panose="020B0609020204030204" pitchFamily="49" charset="0"/>
              <a:ea typeface="Calibri"/>
              <a:cs typeface="Calibri"/>
              <a:sym typeface="Calibri"/>
            </a:endParaRP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glUseProgram</a:t>
            </a:r>
            <a:r>
              <a:rPr lang="it-IT" i="1" dirty="0">
                <a:solidFill>
                  <a:schemeClr val="dk1"/>
                </a:solidFill>
                <a:latin typeface="Consolas" panose="020B0609020204030204" pitchFamily="49" charset="0"/>
                <a:ea typeface="Calibri"/>
                <a:cs typeface="Calibri"/>
                <a:sym typeface="Calibri"/>
              </a:rPr>
              <a:t>(</a:t>
            </a:r>
            <a:r>
              <a:rPr lang="it-IT" i="1" dirty="0" err="1">
                <a:solidFill>
                  <a:schemeClr val="dk1"/>
                </a:solidFill>
                <a:latin typeface="Consolas" panose="020B0609020204030204" pitchFamily="49" charset="0"/>
                <a:ea typeface="Calibri"/>
                <a:cs typeface="Calibri"/>
                <a:sym typeface="Calibri"/>
              </a:rPr>
              <a:t>displayShader</a:t>
            </a:r>
            <a:r>
              <a:rPr lang="it-IT" i="1"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glActiveTexture</a:t>
            </a:r>
            <a:r>
              <a:rPr lang="it-IT" i="1" dirty="0">
                <a:solidFill>
                  <a:schemeClr val="dk1"/>
                </a:solidFill>
                <a:latin typeface="Consolas" panose="020B0609020204030204" pitchFamily="49" charset="0"/>
                <a:ea typeface="Calibri"/>
                <a:cs typeface="Calibri"/>
                <a:sym typeface="Calibri"/>
              </a:rPr>
              <a:t>(GL_TEXTURE0);</a:t>
            </a: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glUniform1i(</a:t>
            </a:r>
            <a:r>
              <a:rPr lang="it-IT" i="1" dirty="0" err="1">
                <a:solidFill>
                  <a:schemeClr val="dk1"/>
                </a:solidFill>
                <a:latin typeface="Consolas" panose="020B0609020204030204" pitchFamily="49" charset="0"/>
                <a:ea typeface="Calibri"/>
                <a:cs typeface="Calibri"/>
                <a:sym typeface="Calibri"/>
              </a:rPr>
              <a:t>glGetUniformLocation</a:t>
            </a:r>
            <a:r>
              <a:rPr lang="it-IT" i="1" dirty="0">
                <a:solidFill>
                  <a:schemeClr val="dk1"/>
                </a:solidFill>
                <a:latin typeface="Consolas" panose="020B0609020204030204" pitchFamily="49" charset="0"/>
                <a:ea typeface="Calibri"/>
                <a:cs typeface="Calibri"/>
                <a:sym typeface="Calibri"/>
              </a:rPr>
              <a:t>(</a:t>
            </a:r>
            <a:r>
              <a:rPr lang="it-IT" i="1" dirty="0" err="1">
                <a:solidFill>
                  <a:schemeClr val="dk1"/>
                </a:solidFill>
                <a:latin typeface="Consolas" panose="020B0609020204030204" pitchFamily="49" charset="0"/>
                <a:ea typeface="Calibri"/>
                <a:cs typeface="Calibri"/>
                <a:sym typeface="Calibri"/>
              </a:rPr>
              <a:t>displayShader</a:t>
            </a:r>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screenTexture</a:t>
            </a:r>
            <a:r>
              <a:rPr lang="it-IT" i="1" dirty="0">
                <a:solidFill>
                  <a:schemeClr val="dk1"/>
                </a:solidFill>
                <a:latin typeface="Consolas" panose="020B0609020204030204" pitchFamily="49" charset="0"/>
                <a:ea typeface="Calibri"/>
                <a:cs typeface="Calibri"/>
                <a:sym typeface="Calibri"/>
              </a:rPr>
              <a:t>"), 0);</a:t>
            </a: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glDrawArrays</a:t>
            </a:r>
            <a:r>
              <a:rPr lang="it-IT" i="1" dirty="0">
                <a:solidFill>
                  <a:schemeClr val="dk1"/>
                </a:solidFill>
                <a:latin typeface="Consolas" panose="020B0609020204030204" pitchFamily="49" charset="0"/>
                <a:ea typeface="Calibri"/>
                <a:cs typeface="Calibri"/>
                <a:sym typeface="Calibri"/>
              </a:rPr>
              <a:t>(GL_TRIANGLE_STRIP, 0, 4);</a:t>
            </a:r>
            <a:r>
              <a:rPr lang="it-IT" b="0" i="1" u="none" strike="noStrike" cap="none" dirty="0">
                <a:solidFill>
                  <a:schemeClr val="dk1"/>
                </a:solidFill>
                <a:latin typeface="Consolas" panose="020B0609020204030204" pitchFamily="49" charset="0"/>
                <a:ea typeface="Calibri"/>
                <a:cs typeface="Calibri"/>
                <a:sym typeface="Calibri"/>
              </a:rPr>
              <a:t>        </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glfwSwapBuffers</a:t>
            </a:r>
            <a:r>
              <a:rPr lang="it-IT" b="0" i="1" u="none" strike="noStrike" cap="none" dirty="0">
                <a:solidFill>
                  <a:schemeClr val="dk1"/>
                </a:solidFill>
                <a:latin typeface="Consolas" panose="020B0609020204030204" pitchFamily="49" charset="0"/>
                <a:ea typeface="Calibri"/>
                <a:cs typeface="Calibri"/>
                <a:sym typeface="Calibri"/>
              </a:rPr>
              <a:t>(window);</a:t>
            </a:r>
            <a:endParaRPr lang="it-IT" i="1" dirty="0">
              <a:solidFill>
                <a:schemeClr val="dk1"/>
              </a:solidFill>
              <a:latin typeface="Consolas" panose="020B0609020204030204" pitchFamily="49" charset="0"/>
              <a:ea typeface="Calibri"/>
              <a:cs typeface="Calibri"/>
              <a:sym typeface="Calibri"/>
            </a:endParaRPr>
          </a:p>
          <a:p>
            <a:pPr marL="0" marR="0" lvl="0" indent="0" algn="just"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979C5919-C3E8-F2BE-C958-9328204E98B4}"/>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9DC52D99-E08A-B735-213F-DC775717A8DB}"/>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10</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2EB04D06-A4A1-C065-7B2D-4DC19C80B665}"/>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spTree>
    <p:extLst>
      <p:ext uri="{BB962C8B-B14F-4D97-AF65-F5344CB8AC3E}">
        <p14:creationId xmlns:p14="http://schemas.microsoft.com/office/powerpoint/2010/main" val="398574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38047AD9-0E63-C157-B3FA-A7BA33529172}"/>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33894475-C1BA-0E70-D7E8-AB1D546B4E98}"/>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2BF24FA0-CBBA-766E-7C74-9B143A89A855}"/>
              </a:ext>
            </a:extLst>
          </p:cNvPr>
          <p:cNvSpPr txBox="1"/>
          <p:nvPr/>
        </p:nvSpPr>
        <p:spPr>
          <a:xfrm>
            <a:off x="647700" y="1179513"/>
            <a:ext cx="7888288"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Presentazione codice: shaders </a:t>
            </a:r>
            <a:endParaRPr dirty="0"/>
          </a:p>
        </p:txBody>
      </p:sp>
      <p:sp>
        <p:nvSpPr>
          <p:cNvPr id="101" name="Google Shape;101;p2">
            <a:extLst>
              <a:ext uri="{FF2B5EF4-FFF2-40B4-BE49-F238E27FC236}">
                <a16:creationId xmlns:a16="http://schemas.microsoft.com/office/drawing/2014/main" id="{09C7E2E0-9869-BA3E-CD13-B11169353889}"/>
              </a:ext>
            </a:extLst>
          </p:cNvPr>
          <p:cNvSpPr txBox="1"/>
          <p:nvPr/>
        </p:nvSpPr>
        <p:spPr>
          <a:xfrm>
            <a:off x="647700" y="2006600"/>
            <a:ext cx="7820100" cy="39702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GLSL vertex shader:</a:t>
            </a:r>
          </a:p>
          <a:p>
            <a:pPr marL="0" marR="0" lvl="0" indent="0" algn="just"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r>
              <a:rPr lang="it-IT" b="0" i="1" u="none" strike="noStrike" cap="none" dirty="0">
                <a:solidFill>
                  <a:schemeClr val="dk1"/>
                </a:solidFill>
                <a:latin typeface="Consolas" panose="020B0609020204030204" pitchFamily="49" charset="0"/>
                <a:ea typeface="Calibri"/>
                <a:cs typeface="Calibri"/>
                <a:sym typeface="Calibri"/>
              </a:rPr>
              <a:t>layout (location = 0) in vec3 </a:t>
            </a:r>
            <a:r>
              <a:rPr lang="it-IT" b="0" i="1" u="none" strike="noStrike" cap="none" dirty="0" err="1">
                <a:solidFill>
                  <a:schemeClr val="dk1"/>
                </a:solidFill>
                <a:latin typeface="Consolas" panose="020B0609020204030204" pitchFamily="49" charset="0"/>
                <a:ea typeface="Calibri"/>
                <a:cs typeface="Calibri"/>
                <a:sym typeface="Calibri"/>
              </a:rPr>
              <a:t>aPos</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layout (location = 1) in vec2 </a:t>
            </a:r>
            <a:r>
              <a:rPr lang="it-IT" b="0" i="1" u="none" strike="noStrike" cap="none" dirty="0" err="1">
                <a:solidFill>
                  <a:schemeClr val="dk1"/>
                </a:solidFill>
                <a:latin typeface="Consolas" panose="020B0609020204030204" pitchFamily="49" charset="0"/>
                <a:ea typeface="Calibri"/>
                <a:cs typeface="Calibri"/>
                <a:sym typeface="Calibri"/>
              </a:rPr>
              <a:t>aTexCoords</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out vec2 </a:t>
            </a:r>
            <a:r>
              <a:rPr lang="it-IT" b="0" i="1" u="none" strike="noStrike" cap="none" dirty="0" err="1">
                <a:solidFill>
                  <a:schemeClr val="dk1"/>
                </a:solidFill>
                <a:latin typeface="Consolas" panose="020B0609020204030204" pitchFamily="49" charset="0"/>
                <a:ea typeface="Calibri"/>
                <a:cs typeface="Calibri"/>
                <a:sym typeface="Calibri"/>
              </a:rPr>
              <a:t>TexCoords</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void</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main</a:t>
            </a:r>
            <a:r>
              <a:rPr lang="it-IT" b="0" i="1" u="none" strike="noStrike" cap="none" dirty="0">
                <a:solidFill>
                  <a:schemeClr val="dk1"/>
                </a:solidFill>
                <a:latin typeface="Consolas" panose="020B0609020204030204" pitchFamily="49" charset="0"/>
                <a:ea typeface="Calibri"/>
                <a:cs typeface="Calibri"/>
                <a:sym typeface="Calibri"/>
              </a:rPr>
              <a:t>() {</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TexCoords</a:t>
            </a:r>
            <a:r>
              <a:rPr lang="it-IT" b="0" i="1" u="none" strike="noStrike" cap="none" dirty="0">
                <a:solidFill>
                  <a:schemeClr val="dk1"/>
                </a:solidFill>
                <a:latin typeface="Consolas" panose="020B0609020204030204" pitchFamily="49" charset="0"/>
                <a:ea typeface="Calibri"/>
                <a:cs typeface="Calibri"/>
                <a:sym typeface="Calibri"/>
              </a:rPr>
              <a:t> = </a:t>
            </a:r>
            <a:r>
              <a:rPr lang="it-IT" b="0" i="1" u="none" strike="noStrike" cap="none" dirty="0" err="1">
                <a:solidFill>
                  <a:schemeClr val="dk1"/>
                </a:solidFill>
                <a:latin typeface="Consolas" panose="020B0609020204030204" pitchFamily="49" charset="0"/>
                <a:ea typeface="Calibri"/>
                <a:cs typeface="Calibri"/>
                <a:sym typeface="Calibri"/>
              </a:rPr>
              <a:t>aTexCoords</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gl_Position</a:t>
            </a:r>
            <a:r>
              <a:rPr lang="it-IT" b="0" i="1" u="none" strike="noStrike" cap="none" dirty="0">
                <a:solidFill>
                  <a:schemeClr val="dk1"/>
                </a:solidFill>
                <a:latin typeface="Consolas" panose="020B0609020204030204" pitchFamily="49" charset="0"/>
                <a:ea typeface="Calibri"/>
                <a:cs typeface="Calibri"/>
                <a:sym typeface="Calibri"/>
              </a:rPr>
              <a:t> = vec4(</a:t>
            </a:r>
            <a:r>
              <a:rPr lang="it-IT" b="0" i="1" u="none" strike="noStrike" cap="none" dirty="0" err="1">
                <a:solidFill>
                  <a:schemeClr val="dk1"/>
                </a:solidFill>
                <a:latin typeface="Consolas" panose="020B0609020204030204" pitchFamily="49" charset="0"/>
                <a:ea typeface="Calibri"/>
                <a:cs typeface="Calibri"/>
                <a:sym typeface="Calibri"/>
              </a:rPr>
              <a:t>aPos</a:t>
            </a:r>
            <a:r>
              <a:rPr lang="it-IT" b="0" i="1" u="none" strike="noStrike" cap="none" dirty="0">
                <a:solidFill>
                  <a:schemeClr val="dk1"/>
                </a:solidFill>
                <a:latin typeface="Consolas" panose="020B0609020204030204" pitchFamily="49" charset="0"/>
                <a:ea typeface="Calibri"/>
                <a:cs typeface="Calibri"/>
                <a:sym typeface="Calibri"/>
              </a:rPr>
              <a:t>, 1.0);</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p>
          <a:p>
            <a:pPr marL="0" marR="0" lvl="0" indent="0" algn="just" rtl="0">
              <a:spcBef>
                <a:spcPts val="0"/>
              </a:spcBef>
              <a:spcAft>
                <a:spcPts val="0"/>
              </a:spcAft>
              <a:buNone/>
            </a:pPr>
            <a:endParaRPr lang="it-IT" b="0" i="1" u="none" strike="noStrike" cap="none" dirty="0">
              <a:solidFill>
                <a:schemeClr val="dk1"/>
              </a:solidFill>
              <a:latin typeface="Consolas" panose="020B0609020204030204" pitchFamily="49" charset="0"/>
              <a:ea typeface="Calibri"/>
              <a:cs typeface="Calibri"/>
              <a:sym typeface="Calibri"/>
            </a:endParaRP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GLSL </a:t>
            </a:r>
            <a:r>
              <a:rPr lang="it-IT" b="0" i="1" u="none" strike="noStrike" cap="none" dirty="0" err="1">
                <a:solidFill>
                  <a:schemeClr val="dk1"/>
                </a:solidFill>
                <a:latin typeface="Consolas" panose="020B0609020204030204" pitchFamily="49" charset="0"/>
                <a:ea typeface="Calibri"/>
                <a:cs typeface="Calibri"/>
                <a:sym typeface="Calibri"/>
              </a:rPr>
              <a:t>fragment</a:t>
            </a:r>
            <a:r>
              <a:rPr lang="it-IT" b="0" i="1" u="none" strike="noStrike" cap="none" dirty="0">
                <a:solidFill>
                  <a:schemeClr val="dk1"/>
                </a:solidFill>
                <a:latin typeface="Consolas" panose="020B0609020204030204" pitchFamily="49" charset="0"/>
                <a:ea typeface="Calibri"/>
                <a:cs typeface="Calibri"/>
                <a:sym typeface="Calibri"/>
              </a:rPr>
              <a:t> shader:</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out vec4 </a:t>
            </a:r>
            <a:r>
              <a:rPr lang="it-IT" b="0" i="1" u="none" strike="noStrike" cap="none" dirty="0" err="1">
                <a:solidFill>
                  <a:schemeClr val="dk1"/>
                </a:solidFill>
                <a:latin typeface="Consolas" panose="020B0609020204030204" pitchFamily="49" charset="0"/>
                <a:ea typeface="Calibri"/>
                <a:cs typeface="Calibri"/>
                <a:sym typeface="Calibri"/>
              </a:rPr>
              <a:t>FragColor</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in vec2 </a:t>
            </a:r>
            <a:r>
              <a:rPr lang="it-IT" b="0" i="1" u="none" strike="noStrike" cap="none" dirty="0" err="1">
                <a:solidFill>
                  <a:schemeClr val="dk1"/>
                </a:solidFill>
                <a:latin typeface="Consolas" panose="020B0609020204030204" pitchFamily="49" charset="0"/>
                <a:ea typeface="Calibri"/>
                <a:cs typeface="Calibri"/>
                <a:sym typeface="Calibri"/>
              </a:rPr>
              <a:t>TexCoords</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uniform</a:t>
            </a:r>
            <a:r>
              <a:rPr lang="it-IT" b="0" i="1" u="none" strike="noStrike" cap="none" dirty="0">
                <a:solidFill>
                  <a:schemeClr val="dk1"/>
                </a:solidFill>
                <a:latin typeface="Consolas" panose="020B0609020204030204" pitchFamily="49" charset="0"/>
                <a:ea typeface="Calibri"/>
                <a:cs typeface="Calibri"/>
                <a:sym typeface="Calibri"/>
              </a:rPr>
              <a:t> sampler2D </a:t>
            </a:r>
            <a:r>
              <a:rPr lang="it-IT" b="0" i="1" u="none" strike="noStrike" cap="none" dirty="0" err="1">
                <a:solidFill>
                  <a:schemeClr val="dk1"/>
                </a:solidFill>
                <a:latin typeface="Consolas" panose="020B0609020204030204" pitchFamily="49" charset="0"/>
                <a:ea typeface="Calibri"/>
                <a:cs typeface="Calibri"/>
                <a:sym typeface="Calibri"/>
              </a:rPr>
              <a:t>screenTexture</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void</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main</a:t>
            </a:r>
            <a:r>
              <a:rPr lang="it-IT" b="0" i="1" u="none" strike="noStrike" cap="none" dirty="0">
                <a:solidFill>
                  <a:schemeClr val="dk1"/>
                </a:solidFill>
                <a:latin typeface="Consolas" panose="020B0609020204030204" pitchFamily="49" charset="0"/>
                <a:ea typeface="Calibri"/>
                <a:cs typeface="Calibri"/>
                <a:sym typeface="Calibri"/>
              </a:rPr>
              <a:t>() {</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vec3 color = texture(</a:t>
            </a:r>
            <a:r>
              <a:rPr lang="it-IT" b="0" i="1" u="none" strike="noStrike" cap="none" dirty="0" err="1">
                <a:solidFill>
                  <a:schemeClr val="dk1"/>
                </a:solidFill>
                <a:latin typeface="Consolas" panose="020B0609020204030204" pitchFamily="49" charset="0"/>
                <a:ea typeface="Calibri"/>
                <a:cs typeface="Calibri"/>
                <a:sym typeface="Calibri"/>
              </a:rPr>
              <a:t>screenTexture</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TexCoords</a:t>
            </a:r>
            <a:r>
              <a:rPr lang="it-IT" b="0" i="1" u="none" strike="noStrike" cap="none" dirty="0">
                <a:solidFill>
                  <a:schemeClr val="dk1"/>
                </a:solidFill>
                <a:latin typeface="Consolas" panose="020B0609020204030204" pitchFamily="49" charset="0"/>
                <a:ea typeface="Calibri"/>
                <a:cs typeface="Calibri"/>
                <a:sym typeface="Calibri"/>
              </a:rPr>
              <a:t>).</a:t>
            </a:r>
            <a:r>
              <a:rPr lang="it-IT" b="0" i="1" u="none" strike="noStrike" cap="none" dirty="0" err="1">
                <a:solidFill>
                  <a:schemeClr val="dk1"/>
                </a:solidFill>
                <a:latin typeface="Consolas" panose="020B0609020204030204" pitchFamily="49" charset="0"/>
                <a:ea typeface="Calibri"/>
                <a:cs typeface="Calibri"/>
                <a:sym typeface="Calibri"/>
              </a:rPr>
              <a:t>rgb</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color = </a:t>
            </a:r>
            <a:r>
              <a:rPr lang="it-IT" b="0" i="1" u="none" strike="noStrike" cap="none" dirty="0" err="1">
                <a:solidFill>
                  <a:schemeClr val="dk1"/>
                </a:solidFill>
                <a:latin typeface="Consolas" panose="020B0609020204030204" pitchFamily="49" charset="0"/>
                <a:ea typeface="Calibri"/>
                <a:cs typeface="Calibri"/>
                <a:sym typeface="Calibri"/>
              </a:rPr>
              <a:t>pow</a:t>
            </a:r>
            <a:r>
              <a:rPr lang="it-IT" b="0" i="1" u="none" strike="noStrike" cap="none" dirty="0">
                <a:solidFill>
                  <a:schemeClr val="dk1"/>
                </a:solidFill>
                <a:latin typeface="Consolas" panose="020B0609020204030204" pitchFamily="49" charset="0"/>
                <a:ea typeface="Calibri"/>
                <a:cs typeface="Calibri"/>
                <a:sym typeface="Calibri"/>
              </a:rPr>
              <a:t>(color, vec3(1.0/2.2));</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FragColor</a:t>
            </a:r>
            <a:r>
              <a:rPr lang="it-IT" b="0" i="1" u="none" strike="noStrike" cap="none" dirty="0">
                <a:solidFill>
                  <a:schemeClr val="dk1"/>
                </a:solidFill>
                <a:latin typeface="Consolas" panose="020B0609020204030204" pitchFamily="49" charset="0"/>
                <a:ea typeface="Calibri"/>
                <a:cs typeface="Calibri"/>
                <a:sym typeface="Calibri"/>
              </a:rPr>
              <a:t> = vec4(color, 1.0);</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endParaRPr b="0" i="1" u="none" strike="noStrike" cap="none" dirty="0">
              <a:solidFill>
                <a:schemeClr val="dk1"/>
              </a:solidFill>
              <a:latin typeface="Consolas" panose="020B0609020204030204" pitchFamily="49" charset="0"/>
              <a:ea typeface="Calibri"/>
              <a:cs typeface="Calibri"/>
              <a:sym typeface="Calibri"/>
            </a:endParaRPr>
          </a:p>
        </p:txBody>
      </p:sp>
      <p:sp>
        <p:nvSpPr>
          <p:cNvPr id="102" name="Google Shape;102;p2">
            <a:extLst>
              <a:ext uri="{FF2B5EF4-FFF2-40B4-BE49-F238E27FC236}">
                <a16:creationId xmlns:a16="http://schemas.microsoft.com/office/drawing/2014/main" id="{F0E1B37F-F2D3-2343-4436-1A043D75E665}"/>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16839F95-F2F2-22C6-8EE6-1FB3DF3713C8}"/>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11</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904BE7D6-C329-E089-8A97-B19E719772C9}"/>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pic>
        <p:nvPicPr>
          <p:cNvPr id="2" name="Immagine 1">
            <a:extLst>
              <a:ext uri="{FF2B5EF4-FFF2-40B4-BE49-F238E27FC236}">
                <a16:creationId xmlns:a16="http://schemas.microsoft.com/office/drawing/2014/main" id="{E4D94BCC-D8D5-A36E-6CB4-37B232FC6EF5}"/>
              </a:ext>
            </a:extLst>
          </p:cNvPr>
          <p:cNvPicPr>
            <a:picLocks noChangeAspect="1"/>
          </p:cNvPicPr>
          <p:nvPr/>
        </p:nvPicPr>
        <p:blipFill>
          <a:blip r:embed="rId4"/>
          <a:srcRect l="49599" t="21133" r="3949" b="23641"/>
          <a:stretch/>
        </p:blipFill>
        <p:spPr>
          <a:xfrm>
            <a:off x="5965059" y="1997075"/>
            <a:ext cx="2890887" cy="1982853"/>
          </a:xfrm>
          <a:prstGeom prst="rect">
            <a:avLst/>
          </a:prstGeom>
        </p:spPr>
      </p:pic>
      <p:pic>
        <p:nvPicPr>
          <p:cNvPr id="3" name="Immagine 2">
            <a:extLst>
              <a:ext uri="{FF2B5EF4-FFF2-40B4-BE49-F238E27FC236}">
                <a16:creationId xmlns:a16="http://schemas.microsoft.com/office/drawing/2014/main" id="{A76584E7-CA45-0E1B-EAF5-EDBA2BEA2F9C}"/>
              </a:ext>
            </a:extLst>
          </p:cNvPr>
          <p:cNvPicPr>
            <a:picLocks/>
          </p:cNvPicPr>
          <p:nvPr/>
        </p:nvPicPr>
        <p:blipFill>
          <a:blip r:embed="rId5"/>
          <a:stretch>
            <a:fillRect/>
          </a:stretch>
        </p:blipFill>
        <p:spPr>
          <a:xfrm>
            <a:off x="6225746" y="4005030"/>
            <a:ext cx="2889754" cy="1981372"/>
          </a:xfrm>
          <a:prstGeom prst="rect">
            <a:avLst/>
          </a:prstGeom>
          <a:scene3d>
            <a:camera prst="orthographicFront">
              <a:rot lat="600000" lon="2400000" rev="0"/>
            </a:camera>
            <a:lightRig rig="threePt" dir="t"/>
          </a:scene3d>
        </p:spPr>
      </p:pic>
      <p:pic>
        <p:nvPicPr>
          <p:cNvPr id="5" name="Immagine 4">
            <a:extLst>
              <a:ext uri="{FF2B5EF4-FFF2-40B4-BE49-F238E27FC236}">
                <a16:creationId xmlns:a16="http://schemas.microsoft.com/office/drawing/2014/main" id="{C2FA17D1-69CD-7086-6EAF-A131C8D7C145}"/>
              </a:ext>
            </a:extLst>
          </p:cNvPr>
          <p:cNvPicPr>
            <a:picLocks noChangeAspect="1"/>
          </p:cNvPicPr>
          <p:nvPr/>
        </p:nvPicPr>
        <p:blipFill>
          <a:blip r:embed="rId6"/>
          <a:stretch>
            <a:fillRect/>
          </a:stretch>
        </p:blipFill>
        <p:spPr>
          <a:xfrm>
            <a:off x="6322362" y="4572162"/>
            <a:ext cx="1741054" cy="1251516"/>
          </a:xfrm>
          <a:prstGeom prst="rect">
            <a:avLst/>
          </a:prstGeom>
          <a:scene3d>
            <a:camera prst="orthographicFront">
              <a:rot lat="1200000" lon="1800000" rev="0"/>
            </a:camera>
            <a:lightRig rig="threePt" dir="t"/>
          </a:scene3d>
        </p:spPr>
      </p:pic>
      <p:cxnSp>
        <p:nvCxnSpPr>
          <p:cNvPr id="7" name="Connettore 2 6">
            <a:extLst>
              <a:ext uri="{FF2B5EF4-FFF2-40B4-BE49-F238E27FC236}">
                <a16:creationId xmlns:a16="http://schemas.microsoft.com/office/drawing/2014/main" id="{891873E1-4A24-AE18-1B4E-A0EE895D3186}"/>
              </a:ext>
            </a:extLst>
          </p:cNvPr>
          <p:cNvCxnSpPr>
            <a:cxnSpLocks/>
          </p:cNvCxnSpPr>
          <p:nvPr/>
        </p:nvCxnSpPr>
        <p:spPr>
          <a:xfrm flipV="1">
            <a:off x="7893635" y="4521542"/>
            <a:ext cx="407535" cy="24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0360ACD0-2796-FA26-EC60-798E1EFF6377}"/>
              </a:ext>
            </a:extLst>
          </p:cNvPr>
          <p:cNvPicPr>
            <a:picLocks noChangeAspect="1"/>
          </p:cNvPicPr>
          <p:nvPr/>
        </p:nvPicPr>
        <p:blipFill>
          <a:blip r:embed="rId7"/>
          <a:stretch>
            <a:fillRect/>
          </a:stretch>
        </p:blipFill>
        <p:spPr>
          <a:xfrm rot="389207">
            <a:off x="6419747" y="4159249"/>
            <a:ext cx="493819" cy="335309"/>
          </a:xfrm>
          <a:prstGeom prst="rect">
            <a:avLst/>
          </a:prstGeom>
        </p:spPr>
      </p:pic>
      <p:pic>
        <p:nvPicPr>
          <p:cNvPr id="11" name="Immagine 10">
            <a:extLst>
              <a:ext uri="{FF2B5EF4-FFF2-40B4-BE49-F238E27FC236}">
                <a16:creationId xmlns:a16="http://schemas.microsoft.com/office/drawing/2014/main" id="{0C2C8096-03CA-C472-56A7-752280815629}"/>
              </a:ext>
            </a:extLst>
          </p:cNvPr>
          <p:cNvPicPr>
            <a:picLocks noChangeAspect="1"/>
          </p:cNvPicPr>
          <p:nvPr/>
        </p:nvPicPr>
        <p:blipFill>
          <a:blip r:embed="rId7"/>
          <a:stretch>
            <a:fillRect/>
          </a:stretch>
        </p:blipFill>
        <p:spPr>
          <a:xfrm rot="539981">
            <a:off x="7956907" y="5652448"/>
            <a:ext cx="493819" cy="335309"/>
          </a:xfrm>
          <a:prstGeom prst="rect">
            <a:avLst/>
          </a:prstGeom>
        </p:spPr>
      </p:pic>
    </p:spTree>
    <p:extLst>
      <p:ext uri="{BB962C8B-B14F-4D97-AF65-F5344CB8AC3E}">
        <p14:creationId xmlns:p14="http://schemas.microsoft.com/office/powerpoint/2010/main" val="187590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44A96A4B-414C-8F2A-25B6-6D0EFEC7F71F}"/>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A5978F30-2007-BD68-9F7C-8BF94DAE881C}"/>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C5FEE0E9-A88A-77B4-6E25-6593AB5633BE}"/>
              </a:ext>
            </a:extLst>
          </p:cNvPr>
          <p:cNvSpPr txBox="1"/>
          <p:nvPr/>
        </p:nvSpPr>
        <p:spPr>
          <a:xfrm>
            <a:off x="647700" y="1179513"/>
            <a:ext cx="7607300" cy="67706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800" b="1" i="0" u="none" strike="noStrike" kern="0" cap="none" spc="0" normalizeH="0" baseline="0" noProof="0">
                <a:ln>
                  <a:noFill/>
                </a:ln>
                <a:solidFill>
                  <a:srgbClr val="366092"/>
                </a:solidFill>
                <a:effectLst/>
                <a:uLnTx/>
                <a:uFillTx/>
                <a:latin typeface="Arial"/>
                <a:cs typeface="Arial"/>
                <a:sym typeface="Arial"/>
              </a:rPr>
              <a:t>Presentazione codice: shaders </a:t>
            </a:r>
            <a:endParaRPr kumimoji="0" lang="it-IT"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1" name="Google Shape;101;p2">
            <a:extLst>
              <a:ext uri="{FF2B5EF4-FFF2-40B4-BE49-F238E27FC236}">
                <a16:creationId xmlns:a16="http://schemas.microsoft.com/office/drawing/2014/main" id="{35AC695F-2F21-A2C5-1D33-C669B7388F15}"/>
              </a:ext>
            </a:extLst>
          </p:cNvPr>
          <p:cNvSpPr txBox="1"/>
          <p:nvPr/>
        </p:nvSpPr>
        <p:spPr>
          <a:xfrm>
            <a:off x="647700" y="2006600"/>
            <a:ext cx="7820100" cy="273917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0" i="0" u="none" strike="noStrike" cap="none" dirty="0">
                <a:solidFill>
                  <a:schemeClr val="dk1"/>
                </a:solidFill>
                <a:latin typeface="Calibri"/>
                <a:ea typeface="Calibri"/>
                <a:cs typeface="Calibri"/>
                <a:sym typeface="Calibri"/>
              </a:rPr>
              <a:t>All'inizio del compute shader, viene definita la dimensione di ciascun work group, che conterrà 16x16 </a:t>
            </a:r>
            <a:r>
              <a:rPr lang="it-IT" sz="1800" b="0" i="0" u="none" strike="noStrike" cap="none" dirty="0" err="1">
                <a:solidFill>
                  <a:schemeClr val="dk1"/>
                </a:solidFill>
                <a:latin typeface="Calibri"/>
                <a:ea typeface="Calibri"/>
                <a:cs typeface="Calibri"/>
                <a:sym typeface="Calibri"/>
              </a:rPr>
              <a:t>thread</a:t>
            </a:r>
            <a:r>
              <a:rPr lang="it-IT" sz="1800" b="0" i="0" u="none" strike="noStrike" cap="none" dirty="0">
                <a:solidFill>
                  <a:schemeClr val="dk1"/>
                </a:solidFill>
                <a:latin typeface="Calibri"/>
                <a:ea typeface="Calibri"/>
                <a:cs typeface="Calibri"/>
                <a:sym typeface="Calibri"/>
              </a:rPr>
              <a:t>, ognuno dei quali eseguirà il codice. La seconda riga crea il collegamento con la</a:t>
            </a:r>
            <a:r>
              <a:rPr lang="it-IT" sz="1800" dirty="0">
                <a:solidFill>
                  <a:schemeClr val="dk1"/>
                </a:solidFill>
                <a:latin typeface="Calibri"/>
                <a:ea typeface="Calibri"/>
                <a:cs typeface="Calibri"/>
                <a:sym typeface="Calibri"/>
              </a:rPr>
              <a:t> </a:t>
            </a:r>
            <a:r>
              <a:rPr lang="it-IT" sz="1800" b="0" i="0" u="none" strike="noStrike" cap="none" dirty="0">
                <a:solidFill>
                  <a:schemeClr val="dk1"/>
                </a:solidFill>
                <a:latin typeface="Calibri"/>
                <a:ea typeface="Calibri"/>
                <a:cs typeface="Calibri"/>
                <a:sym typeface="Calibri"/>
              </a:rPr>
              <a:t>texture</a:t>
            </a:r>
            <a:r>
              <a:rPr lang="it-IT" sz="1800" b="0" u="none" strike="noStrike" cap="none" dirty="0">
                <a:solidFill>
                  <a:schemeClr val="dk1"/>
                </a:solidFill>
                <a:latin typeface="Calibri"/>
                <a:ea typeface="Calibri"/>
                <a:cs typeface="Calibri"/>
                <a:sym typeface="Calibri"/>
              </a:rPr>
              <a:t>.</a:t>
            </a:r>
            <a:r>
              <a:rPr lang="it-IT" sz="1800" i="1" dirty="0">
                <a:solidFill>
                  <a:schemeClr val="dk1"/>
                </a:solidFill>
                <a:latin typeface="Calibri"/>
                <a:ea typeface="Calibri"/>
                <a:cs typeface="Calibri"/>
                <a:sym typeface="Calibri"/>
              </a:rPr>
              <a:t> </a:t>
            </a:r>
            <a:r>
              <a:rPr lang="it-IT" sz="1800" b="0" i="0" u="none" strike="noStrike" cap="none" dirty="0">
                <a:solidFill>
                  <a:schemeClr val="dk1"/>
                </a:solidFill>
                <a:latin typeface="Calibri"/>
                <a:ea typeface="Calibri"/>
                <a:cs typeface="Calibri"/>
                <a:sym typeface="Calibri"/>
              </a:rPr>
              <a:t>Infine, viene letto anche il buffer contenente le informazioni delle sfere.</a:t>
            </a:r>
          </a:p>
          <a:p>
            <a:pPr marL="0" marR="0" lvl="0" indent="0" rtl="0">
              <a:spcBef>
                <a:spcPts val="0"/>
              </a:spcBef>
              <a:spcAft>
                <a:spcPts val="0"/>
              </a:spcAft>
              <a:buNone/>
            </a:pPr>
            <a:endParaRPr lang="it-IT" i="1" dirty="0">
              <a:solidFill>
                <a:schemeClr val="dk1"/>
              </a:solidFill>
              <a:latin typeface="Consolas" panose="020B0609020204030204" pitchFamily="49" charset="0"/>
              <a:ea typeface="Calibri"/>
              <a:cs typeface="Calibri"/>
              <a:sym typeface="Calibri"/>
            </a:endParaRP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GLSL compute shader:</a:t>
            </a:r>
            <a:br>
              <a:rPr lang="it-IT" b="0" i="1" u="none" strike="noStrike" cap="none" dirty="0">
                <a:solidFill>
                  <a:schemeClr val="dk1"/>
                </a:solidFill>
                <a:latin typeface="Consolas" panose="020B0609020204030204" pitchFamily="49" charset="0"/>
                <a:ea typeface="Calibri"/>
                <a:cs typeface="Calibri"/>
                <a:sym typeface="Calibri"/>
              </a:rPr>
            </a:br>
            <a:r>
              <a:rPr lang="it-IT" b="0" i="1" u="none" strike="noStrike" cap="none" dirty="0">
                <a:solidFill>
                  <a:schemeClr val="dk1"/>
                </a:solidFill>
                <a:latin typeface="Consolas" panose="020B0609020204030204" pitchFamily="49" charset="0"/>
                <a:ea typeface="Calibri"/>
                <a:cs typeface="Calibri"/>
                <a:sym typeface="Calibri"/>
              </a:rPr>
              <a:t>  layout(</a:t>
            </a:r>
            <a:r>
              <a:rPr lang="it-IT" b="0" i="1" u="none" strike="noStrike" cap="none" dirty="0" err="1">
                <a:solidFill>
                  <a:schemeClr val="dk1"/>
                </a:solidFill>
                <a:latin typeface="Consolas" panose="020B0609020204030204" pitchFamily="49" charset="0"/>
                <a:ea typeface="Calibri"/>
                <a:cs typeface="Calibri"/>
                <a:sym typeface="Calibri"/>
              </a:rPr>
              <a:t>local_size_x</a:t>
            </a:r>
            <a:r>
              <a:rPr lang="it-IT" b="0" i="1" u="none" strike="noStrike" cap="none" dirty="0">
                <a:solidFill>
                  <a:schemeClr val="dk1"/>
                </a:solidFill>
                <a:latin typeface="Consolas" panose="020B0609020204030204" pitchFamily="49" charset="0"/>
                <a:ea typeface="Calibri"/>
                <a:cs typeface="Calibri"/>
                <a:sym typeface="Calibri"/>
              </a:rPr>
              <a:t> = 16, </a:t>
            </a:r>
            <a:r>
              <a:rPr lang="it-IT" b="0" i="1" u="none" strike="noStrike" cap="none" dirty="0" err="1">
                <a:solidFill>
                  <a:schemeClr val="dk1"/>
                </a:solidFill>
                <a:latin typeface="Consolas" panose="020B0609020204030204" pitchFamily="49" charset="0"/>
                <a:ea typeface="Calibri"/>
                <a:cs typeface="Calibri"/>
                <a:sym typeface="Calibri"/>
              </a:rPr>
              <a:t>local_size_y</a:t>
            </a:r>
            <a:r>
              <a:rPr lang="it-IT" b="0" i="1" u="none" strike="noStrike" cap="none" dirty="0">
                <a:solidFill>
                  <a:schemeClr val="dk1"/>
                </a:solidFill>
                <a:latin typeface="Consolas" panose="020B0609020204030204" pitchFamily="49" charset="0"/>
                <a:ea typeface="Calibri"/>
                <a:cs typeface="Calibri"/>
                <a:sym typeface="Calibri"/>
              </a:rPr>
              <a:t> = 16) in;</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layout(rgba32f, </a:t>
            </a:r>
            <a:r>
              <a:rPr lang="it-IT" b="0" i="1" u="none" strike="noStrike" cap="none" dirty="0" err="1">
                <a:solidFill>
                  <a:schemeClr val="dk1"/>
                </a:solidFill>
                <a:latin typeface="Consolas" panose="020B0609020204030204" pitchFamily="49" charset="0"/>
                <a:ea typeface="Calibri"/>
                <a:cs typeface="Calibri"/>
                <a:sym typeface="Calibri"/>
              </a:rPr>
              <a:t>binding</a:t>
            </a:r>
            <a:r>
              <a:rPr lang="it-IT" b="0" i="1" u="none" strike="noStrike" cap="none" dirty="0">
                <a:solidFill>
                  <a:schemeClr val="dk1"/>
                </a:solidFill>
                <a:latin typeface="Consolas" panose="020B0609020204030204" pitchFamily="49" charset="0"/>
                <a:ea typeface="Calibri"/>
                <a:cs typeface="Calibri"/>
                <a:sym typeface="Calibri"/>
              </a:rPr>
              <a:t> = 0) </a:t>
            </a:r>
            <a:r>
              <a:rPr lang="it-IT" b="0" i="1" u="none" strike="noStrike" cap="none" dirty="0" err="1">
                <a:solidFill>
                  <a:schemeClr val="dk1"/>
                </a:solidFill>
                <a:latin typeface="Consolas" panose="020B0609020204030204" pitchFamily="49" charset="0"/>
                <a:ea typeface="Calibri"/>
                <a:cs typeface="Calibri"/>
                <a:sym typeface="Calibri"/>
              </a:rPr>
              <a:t>uniform</a:t>
            </a:r>
            <a:r>
              <a:rPr lang="it-IT" b="0" i="1" u="none" strike="noStrike" cap="none" dirty="0">
                <a:solidFill>
                  <a:schemeClr val="dk1"/>
                </a:solidFill>
                <a:latin typeface="Consolas" panose="020B0609020204030204" pitchFamily="49" charset="0"/>
                <a:ea typeface="Calibri"/>
                <a:cs typeface="Calibri"/>
                <a:sym typeface="Calibri"/>
              </a:rPr>
              <a:t> image2D </a:t>
            </a:r>
            <a:r>
              <a:rPr lang="it-IT" b="0" i="1" u="none" strike="noStrike" cap="none" dirty="0" err="1">
                <a:solidFill>
                  <a:schemeClr val="dk1"/>
                </a:solidFill>
                <a:latin typeface="Consolas" panose="020B0609020204030204" pitchFamily="49" charset="0"/>
                <a:ea typeface="Calibri"/>
                <a:cs typeface="Calibri"/>
                <a:sym typeface="Calibri"/>
              </a:rPr>
              <a:t>img_output</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layout(std430, </a:t>
            </a:r>
            <a:r>
              <a:rPr lang="it-IT" b="0" i="1" u="none" strike="noStrike" cap="none" dirty="0" err="1">
                <a:solidFill>
                  <a:schemeClr val="dk1"/>
                </a:solidFill>
                <a:latin typeface="Consolas" panose="020B0609020204030204" pitchFamily="49" charset="0"/>
                <a:ea typeface="Calibri"/>
                <a:cs typeface="Calibri"/>
                <a:sym typeface="Calibri"/>
              </a:rPr>
              <a:t>binding</a:t>
            </a:r>
            <a:r>
              <a:rPr lang="it-IT" b="0" i="1" u="none" strike="noStrike" cap="none" dirty="0">
                <a:solidFill>
                  <a:schemeClr val="dk1"/>
                </a:solidFill>
                <a:latin typeface="Consolas" panose="020B0609020204030204" pitchFamily="49" charset="0"/>
                <a:ea typeface="Calibri"/>
                <a:cs typeface="Calibri"/>
                <a:sym typeface="Calibri"/>
              </a:rPr>
              <a:t> = 1) buffer Scene{ vec4 </a:t>
            </a:r>
            <a:r>
              <a:rPr lang="it-IT" b="0" i="1" u="none" strike="noStrike" cap="none" dirty="0" err="1">
                <a:solidFill>
                  <a:schemeClr val="dk1"/>
                </a:solidFill>
                <a:latin typeface="Consolas" panose="020B0609020204030204" pitchFamily="49" charset="0"/>
                <a:ea typeface="Calibri"/>
                <a:cs typeface="Calibri"/>
                <a:sym typeface="Calibri"/>
              </a:rPr>
              <a:t>spheres</a:t>
            </a:r>
            <a:r>
              <a:rPr lang="it-IT" b="0" i="1" u="none" strike="noStrike" cap="none" dirty="0">
                <a:solidFill>
                  <a:schemeClr val="dk1"/>
                </a:solidFill>
                <a:latin typeface="Consolas" panose="020B0609020204030204" pitchFamily="49" charset="0"/>
                <a:ea typeface="Calibri"/>
                <a:cs typeface="Calibri"/>
                <a:sym typeface="Calibri"/>
              </a:rPr>
              <a:t>[]; }</a:t>
            </a:r>
          </a:p>
          <a:p>
            <a:pPr marL="0" marR="0" lvl="0" indent="0" rtl="0">
              <a:spcBef>
                <a:spcPts val="0"/>
              </a:spcBef>
              <a:spcAft>
                <a:spcPts val="0"/>
              </a:spcAft>
              <a:buNone/>
            </a:pPr>
            <a:endParaRPr lang="it-IT" i="1" dirty="0">
              <a:solidFill>
                <a:schemeClr val="dk1"/>
              </a:solidFill>
              <a:latin typeface="Consolas" panose="020B0609020204030204" pitchFamily="49" charset="0"/>
              <a:ea typeface="Calibri"/>
              <a:cs typeface="Calibri"/>
              <a:sym typeface="Calibri"/>
            </a:endParaRPr>
          </a:p>
          <a:p>
            <a:pPr marL="0" marR="0" lvl="0" indent="0" algn="just" rtl="0">
              <a:spcBef>
                <a:spcPts val="0"/>
              </a:spcBef>
              <a:spcAft>
                <a:spcPts val="0"/>
              </a:spcAft>
              <a:buNone/>
            </a:pPr>
            <a:endParaRPr lang="it-IT" sz="1600" b="0" i="1" u="none" strike="noStrike" cap="none" dirty="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17A8EBDB-1FAB-D040-BE43-890B92BA3185}"/>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A6322098-3861-E81E-EB7F-99B5690A8361}"/>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12</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C0A0EC15-3926-0F41-3D92-DAEE20A5917A}"/>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spTree>
    <p:extLst>
      <p:ext uri="{BB962C8B-B14F-4D97-AF65-F5344CB8AC3E}">
        <p14:creationId xmlns:p14="http://schemas.microsoft.com/office/powerpoint/2010/main" val="1539829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765499ED-A4A1-2EA9-8F00-172915E68393}"/>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C179F6B0-DB22-B1AE-2824-C3570DADB4EC}"/>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CC32BFEB-9F11-E332-FFB8-185194F7D433}"/>
              </a:ext>
            </a:extLst>
          </p:cNvPr>
          <p:cNvSpPr txBox="1"/>
          <p:nvPr/>
        </p:nvSpPr>
        <p:spPr>
          <a:xfrm>
            <a:off x="647700" y="1179513"/>
            <a:ext cx="7607300" cy="67706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3800" b="1" i="0" u="none" strike="noStrike" kern="0" cap="none" spc="0" normalizeH="0" baseline="0" noProof="0">
                <a:ln>
                  <a:noFill/>
                </a:ln>
                <a:solidFill>
                  <a:srgbClr val="366092"/>
                </a:solidFill>
                <a:effectLst/>
                <a:uLnTx/>
                <a:uFillTx/>
                <a:latin typeface="Arial"/>
                <a:cs typeface="Arial"/>
                <a:sym typeface="Arial"/>
              </a:rPr>
              <a:t>Presentazione codice: shaders </a:t>
            </a:r>
            <a:endParaRPr kumimoji="0" lang="it-IT"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1" name="Google Shape;101;p2">
            <a:extLst>
              <a:ext uri="{FF2B5EF4-FFF2-40B4-BE49-F238E27FC236}">
                <a16:creationId xmlns:a16="http://schemas.microsoft.com/office/drawing/2014/main" id="{EC26FC5B-30F4-99F2-6A30-4EB105133F6C}"/>
              </a:ext>
            </a:extLst>
          </p:cNvPr>
          <p:cNvSpPr txBox="1"/>
          <p:nvPr/>
        </p:nvSpPr>
        <p:spPr>
          <a:xfrm>
            <a:off x="647700" y="2006600"/>
            <a:ext cx="7820100"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0" i="0" u="none" strike="noStrike" cap="none" dirty="0">
                <a:solidFill>
                  <a:schemeClr val="dk1"/>
                </a:solidFill>
                <a:latin typeface="Calibri"/>
                <a:ea typeface="Calibri"/>
                <a:cs typeface="Calibri"/>
                <a:sym typeface="Calibri"/>
              </a:rPr>
              <a:t>Nel </a:t>
            </a:r>
            <a:r>
              <a:rPr lang="it-IT" sz="1800" b="0" i="0" u="none" strike="noStrike" cap="none" dirty="0" err="1">
                <a:solidFill>
                  <a:schemeClr val="dk1"/>
                </a:solidFill>
                <a:latin typeface="Calibri"/>
                <a:ea typeface="Calibri"/>
                <a:cs typeface="Calibri"/>
                <a:sym typeface="Calibri"/>
              </a:rPr>
              <a:t>main</a:t>
            </a:r>
            <a:r>
              <a:rPr lang="it-IT" sz="1800" b="0" i="0" u="none" strike="noStrike" cap="none" dirty="0">
                <a:solidFill>
                  <a:schemeClr val="dk1"/>
                </a:solidFill>
                <a:latin typeface="Calibri"/>
                <a:ea typeface="Calibri"/>
                <a:cs typeface="Calibri"/>
                <a:sym typeface="Calibri"/>
              </a:rPr>
              <a:t>, ogni </a:t>
            </a:r>
            <a:r>
              <a:rPr lang="it-IT" sz="1800" b="0" i="0" u="none" strike="noStrike" cap="none" dirty="0" err="1">
                <a:solidFill>
                  <a:schemeClr val="dk1"/>
                </a:solidFill>
                <a:latin typeface="Calibri"/>
                <a:ea typeface="Calibri"/>
                <a:cs typeface="Calibri"/>
                <a:sym typeface="Calibri"/>
              </a:rPr>
              <a:t>thread</a:t>
            </a:r>
            <a:r>
              <a:rPr lang="it-IT" sz="1800" b="0" i="0" u="none" strike="noStrike" cap="none" dirty="0">
                <a:solidFill>
                  <a:schemeClr val="dk1"/>
                </a:solidFill>
                <a:latin typeface="Calibri"/>
                <a:ea typeface="Calibri"/>
                <a:cs typeface="Calibri"/>
                <a:sym typeface="Calibri"/>
              </a:rPr>
              <a:t> si occuperà di calcolare il colore di un pixel identificato dalle coordinate restituite da </a:t>
            </a:r>
            <a:r>
              <a:rPr lang="it-IT" sz="1800" b="0" i="1" u="none" strike="noStrike" cap="none" dirty="0" err="1">
                <a:solidFill>
                  <a:schemeClr val="dk1"/>
                </a:solidFill>
                <a:latin typeface="Calibri"/>
                <a:ea typeface="Calibri"/>
                <a:cs typeface="Calibri"/>
                <a:sym typeface="Calibri"/>
              </a:rPr>
              <a:t>ivec</a:t>
            </a:r>
            <a:r>
              <a:rPr lang="it-IT" sz="1800" b="0" i="1" u="none" strike="noStrike" cap="none" dirty="0">
                <a:solidFill>
                  <a:schemeClr val="dk1"/>
                </a:solidFill>
                <a:latin typeface="Calibri"/>
                <a:ea typeface="Calibri"/>
                <a:cs typeface="Calibri"/>
                <a:sym typeface="Calibri"/>
              </a:rPr>
              <a:t>(</a:t>
            </a:r>
            <a:r>
              <a:rPr lang="it-IT" sz="1800" b="0" i="1" u="none" strike="noStrike" cap="none" dirty="0" err="1">
                <a:solidFill>
                  <a:schemeClr val="dk1"/>
                </a:solidFill>
                <a:latin typeface="Calibri"/>
                <a:ea typeface="Calibri"/>
                <a:cs typeface="Calibri"/>
                <a:sym typeface="Calibri"/>
              </a:rPr>
              <a:t>gl_GlobalInvocationID.xy</a:t>
            </a:r>
            <a:r>
              <a:rPr lang="it-IT" sz="1800" b="0" i="1" u="none" strike="noStrike" cap="none" dirty="0">
                <a:solidFill>
                  <a:schemeClr val="dk1"/>
                </a:solidFill>
                <a:latin typeface="Calibri"/>
                <a:ea typeface="Calibri"/>
                <a:cs typeface="Calibri"/>
                <a:sym typeface="Calibri"/>
              </a:rPr>
              <a:t>).</a:t>
            </a:r>
            <a:r>
              <a:rPr lang="it-IT" sz="1800" i="1" dirty="0">
                <a:solidFill>
                  <a:schemeClr val="dk1"/>
                </a:solidFill>
                <a:latin typeface="Calibri"/>
                <a:ea typeface="Calibri"/>
                <a:cs typeface="Calibri"/>
                <a:sym typeface="Calibri"/>
              </a:rPr>
              <a:t> </a:t>
            </a:r>
            <a:r>
              <a:rPr lang="it-IT" sz="1800" dirty="0">
                <a:solidFill>
                  <a:schemeClr val="dk1"/>
                </a:solidFill>
                <a:latin typeface="Calibri"/>
                <a:ea typeface="Calibri"/>
                <a:cs typeface="Calibri"/>
                <a:sym typeface="Calibri"/>
              </a:rPr>
              <a:t>Per farlo esegue </a:t>
            </a:r>
            <a:r>
              <a:rPr lang="it-IT" sz="1800" b="0" i="0" u="none" strike="noStrike" cap="none" dirty="0">
                <a:solidFill>
                  <a:schemeClr val="dk1"/>
                </a:solidFill>
                <a:latin typeface="Calibri"/>
                <a:ea typeface="Calibri"/>
                <a:cs typeface="Calibri"/>
                <a:sym typeface="Calibri"/>
              </a:rPr>
              <a:t>campionamenti </a:t>
            </a:r>
            <a:r>
              <a:rPr lang="it-IT" sz="1800" b="1" i="0" u="none" strike="noStrike" cap="none" dirty="0">
                <a:solidFill>
                  <a:schemeClr val="dk1"/>
                </a:solidFill>
                <a:latin typeface="Calibri"/>
                <a:ea typeface="Calibri"/>
                <a:cs typeface="Calibri"/>
                <a:sym typeface="Calibri"/>
              </a:rPr>
              <a:t>Monte Carlo</a:t>
            </a:r>
            <a:r>
              <a:rPr lang="it-IT" sz="1800" b="0" i="0" u="none" strike="noStrike" cap="none" dirty="0">
                <a:solidFill>
                  <a:schemeClr val="dk1"/>
                </a:solidFill>
                <a:latin typeface="Calibri"/>
                <a:ea typeface="Calibri"/>
                <a:cs typeface="Calibri"/>
                <a:sym typeface="Calibri"/>
              </a:rPr>
              <a:t>, media i risultati e scrive il colore finale direttamente nella texture di output tramite </a:t>
            </a:r>
            <a:r>
              <a:rPr lang="it-IT" sz="1800" b="0" i="1" u="none" strike="noStrike" cap="none" dirty="0" err="1">
                <a:solidFill>
                  <a:schemeClr val="dk1"/>
                </a:solidFill>
                <a:latin typeface="Calibri"/>
                <a:ea typeface="Calibri"/>
                <a:cs typeface="Calibri"/>
                <a:sym typeface="Calibri"/>
              </a:rPr>
              <a:t>imageStore</a:t>
            </a:r>
            <a:r>
              <a:rPr lang="it-IT" sz="1800" b="0" i="0" u="none" strike="noStrike" cap="none" dirty="0">
                <a:solidFill>
                  <a:schemeClr val="dk1"/>
                </a:solidFill>
                <a:latin typeface="Calibri"/>
                <a:ea typeface="Calibri"/>
                <a:cs typeface="Calibri"/>
                <a:sym typeface="Calibri"/>
              </a:rPr>
              <a:t>, una funzione GLSL che scrive un valore in una immagine a coordinate precise.</a:t>
            </a:r>
            <a:endParaRPr lang="it-IT" sz="1800" dirty="0">
              <a:solidFill>
                <a:schemeClr val="dk1"/>
              </a:solidFill>
              <a:latin typeface="Calibri"/>
              <a:ea typeface="Calibri"/>
              <a:cs typeface="Calibri"/>
              <a:sym typeface="Calibri"/>
            </a:endParaRPr>
          </a:p>
          <a:p>
            <a:pPr marL="0" marR="0" lvl="0" indent="0" rtl="0">
              <a:spcBef>
                <a:spcPts val="0"/>
              </a:spcBef>
              <a:spcAft>
                <a:spcPts val="0"/>
              </a:spcAft>
              <a:buNone/>
            </a:pPr>
            <a:endParaRPr lang="it-IT" b="0" i="1" u="none" strike="noStrike" cap="none" dirty="0">
              <a:solidFill>
                <a:schemeClr val="dk1"/>
              </a:solidFill>
              <a:latin typeface="Consolas" panose="020B0609020204030204" pitchFamily="49" charset="0"/>
              <a:ea typeface="Calibri"/>
              <a:cs typeface="Calibri"/>
              <a:sym typeface="Calibri"/>
            </a:endParaRP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GLSL compute shader:</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void</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main</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ivec2 </a:t>
            </a:r>
            <a:r>
              <a:rPr lang="it-IT" b="0" i="1" u="none" strike="noStrike" cap="none" dirty="0" err="1">
                <a:solidFill>
                  <a:schemeClr val="dk1"/>
                </a:solidFill>
                <a:latin typeface="Consolas" panose="020B0609020204030204" pitchFamily="49" charset="0"/>
                <a:ea typeface="Calibri"/>
                <a:cs typeface="Calibri"/>
                <a:sym typeface="Calibri"/>
              </a:rPr>
              <a:t>pixelCoords</a:t>
            </a:r>
            <a:r>
              <a:rPr lang="it-IT" b="0" i="1" u="none" strike="noStrike" cap="none" dirty="0">
                <a:solidFill>
                  <a:schemeClr val="dk1"/>
                </a:solidFill>
                <a:latin typeface="Consolas" panose="020B0609020204030204" pitchFamily="49" charset="0"/>
                <a:ea typeface="Calibri"/>
                <a:cs typeface="Calibri"/>
                <a:sym typeface="Calibri"/>
              </a:rPr>
              <a:t> = ivec2(</a:t>
            </a:r>
            <a:r>
              <a:rPr lang="it-IT" b="0" i="1" u="none" strike="noStrike" cap="none" dirty="0" err="1">
                <a:solidFill>
                  <a:schemeClr val="dk1"/>
                </a:solidFill>
                <a:latin typeface="Consolas" panose="020B0609020204030204" pitchFamily="49" charset="0"/>
                <a:ea typeface="Calibri"/>
                <a:cs typeface="Calibri"/>
                <a:sym typeface="Calibri"/>
              </a:rPr>
              <a:t>gl_GlobalInvocationID.xy</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endParaRPr lang="it-IT" b="0" i="1" u="none" strike="noStrike" cap="none" dirty="0">
              <a:solidFill>
                <a:schemeClr val="dk1"/>
              </a:solidFill>
              <a:latin typeface="Consolas" panose="020B0609020204030204" pitchFamily="49" charset="0"/>
              <a:ea typeface="Calibri"/>
              <a:cs typeface="Calibri"/>
              <a:sym typeface="Calibri"/>
            </a:endParaRP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totalColor</a:t>
            </a:r>
            <a:r>
              <a:rPr lang="it-IT" i="1" dirty="0">
                <a:solidFill>
                  <a:schemeClr val="dk1"/>
                </a:solidFill>
                <a:latin typeface="Consolas" panose="020B0609020204030204" pitchFamily="49" charset="0"/>
                <a:ea typeface="Calibri"/>
                <a:cs typeface="Calibri"/>
                <a:sym typeface="Calibri"/>
              </a:rPr>
              <a:t> = vec3(0.0);</a:t>
            </a:r>
            <a:endParaRPr lang="it-IT" b="0" i="1" u="none" strike="noStrike" cap="none" dirty="0">
              <a:solidFill>
                <a:schemeClr val="dk1"/>
              </a:solidFill>
              <a:latin typeface="Consolas" panose="020B0609020204030204" pitchFamily="49" charset="0"/>
              <a:ea typeface="Calibri"/>
              <a:cs typeface="Calibri"/>
              <a:sym typeface="Calibri"/>
            </a:endParaRP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r>
              <a:rPr lang="it-IT" b="0" i="1" u="none" strike="noStrike" cap="none" dirty="0">
                <a:solidFill>
                  <a:schemeClr val="dk1"/>
                </a:solidFill>
                <a:latin typeface="Consolas" panose="020B0609020204030204" pitchFamily="49" charset="0"/>
                <a:ea typeface="Calibri"/>
                <a:cs typeface="Calibri"/>
                <a:sym typeface="Calibri"/>
              </a:rPr>
              <a:t> for (</a:t>
            </a:r>
            <a:r>
              <a:rPr lang="it-IT" b="0" i="1" u="none" strike="noStrike" cap="none" dirty="0" err="1">
                <a:solidFill>
                  <a:schemeClr val="dk1"/>
                </a:solidFill>
                <a:latin typeface="Consolas" panose="020B0609020204030204" pitchFamily="49" charset="0"/>
                <a:ea typeface="Calibri"/>
                <a:cs typeface="Calibri"/>
                <a:sym typeface="Calibri"/>
              </a:rPr>
              <a:t>int</a:t>
            </a:r>
            <a:r>
              <a:rPr lang="it-IT" b="0" i="1" u="none" strike="noStrike" cap="none" dirty="0">
                <a:solidFill>
                  <a:schemeClr val="dk1"/>
                </a:solidFill>
                <a:latin typeface="Consolas" panose="020B0609020204030204" pitchFamily="49" charset="0"/>
                <a:ea typeface="Calibri"/>
                <a:cs typeface="Calibri"/>
                <a:sym typeface="Calibri"/>
              </a:rPr>
              <a:t> i = 0; i &lt; samples; i++){</a:t>
            </a: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endParaRPr lang="it-IT" b="0" i="1" u="none" strike="noStrike" cap="none" dirty="0">
              <a:solidFill>
                <a:schemeClr val="dk1"/>
              </a:solidFill>
              <a:latin typeface="Consolas" panose="020B0609020204030204" pitchFamily="49" charset="0"/>
              <a:ea typeface="Calibri"/>
              <a:cs typeface="Calibri"/>
              <a:sym typeface="Calibri"/>
            </a:endParaRP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vec3 color = </a:t>
            </a:r>
            <a:r>
              <a:rPr lang="it-IT" b="0" i="1" u="none" strike="noStrike" cap="none" dirty="0" err="1">
                <a:solidFill>
                  <a:schemeClr val="dk1"/>
                </a:solidFill>
                <a:latin typeface="Consolas" panose="020B0609020204030204" pitchFamily="49" charset="0"/>
                <a:ea typeface="Calibri"/>
                <a:cs typeface="Calibri"/>
                <a:sym typeface="Calibri"/>
              </a:rPr>
              <a:t>calculateColor</a:t>
            </a:r>
            <a:r>
              <a:rPr lang="it-IT" b="0" i="1" u="none" strike="noStrike" cap="none" dirty="0">
                <a:solidFill>
                  <a:schemeClr val="dk1"/>
                </a:solidFill>
                <a:latin typeface="Consolas" panose="020B0609020204030204" pitchFamily="49" charset="0"/>
                <a:ea typeface="Calibri"/>
                <a:cs typeface="Calibri"/>
                <a:sym typeface="Calibri"/>
              </a:rPr>
              <a:t>(</a:t>
            </a:r>
            <a:r>
              <a:rPr lang="it-IT" b="0" i="1" u="none" strike="noStrike" cap="none" dirty="0" err="1">
                <a:solidFill>
                  <a:schemeClr val="dk1"/>
                </a:solidFill>
                <a:latin typeface="Consolas" panose="020B0609020204030204" pitchFamily="49" charset="0"/>
                <a:ea typeface="Calibri"/>
                <a:cs typeface="Calibri"/>
                <a:sym typeface="Calibri"/>
              </a:rPr>
              <a:t>cameraPos</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rayDir</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totalColor</a:t>
            </a:r>
            <a:r>
              <a:rPr lang="it-IT" b="0" i="1" u="none" strike="noStrike" cap="none" dirty="0">
                <a:solidFill>
                  <a:schemeClr val="dk1"/>
                </a:solidFill>
                <a:latin typeface="Consolas" panose="020B0609020204030204" pitchFamily="49" charset="0"/>
                <a:ea typeface="Calibri"/>
                <a:cs typeface="Calibri"/>
                <a:sym typeface="Calibri"/>
              </a:rPr>
              <a:t> += color;}</a:t>
            </a: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vec3 </a:t>
            </a:r>
            <a:r>
              <a:rPr lang="it-IT" i="1" dirty="0" err="1">
                <a:solidFill>
                  <a:schemeClr val="dk1"/>
                </a:solidFill>
                <a:latin typeface="Consolas" panose="020B0609020204030204" pitchFamily="49" charset="0"/>
                <a:ea typeface="Calibri"/>
                <a:cs typeface="Calibri"/>
                <a:sym typeface="Calibri"/>
              </a:rPr>
              <a:t>finalColor</a:t>
            </a:r>
            <a:r>
              <a:rPr lang="it-IT" i="1" dirty="0">
                <a:solidFill>
                  <a:schemeClr val="dk1"/>
                </a:solidFill>
                <a:latin typeface="Consolas" panose="020B0609020204030204" pitchFamily="49" charset="0"/>
                <a:ea typeface="Calibri"/>
                <a:cs typeface="Calibri"/>
                <a:sym typeface="Calibri"/>
              </a:rPr>
              <a:t> = </a:t>
            </a:r>
            <a:r>
              <a:rPr lang="it-IT" i="1" dirty="0" err="1">
                <a:solidFill>
                  <a:schemeClr val="dk1"/>
                </a:solidFill>
                <a:latin typeface="Consolas" panose="020B0609020204030204" pitchFamily="49" charset="0"/>
                <a:ea typeface="Calibri"/>
                <a:cs typeface="Calibri"/>
                <a:sym typeface="Calibri"/>
              </a:rPr>
              <a:t>totalColor</a:t>
            </a:r>
            <a:r>
              <a:rPr lang="it-IT" i="1" dirty="0">
                <a:solidFill>
                  <a:schemeClr val="dk1"/>
                </a:solidFill>
                <a:latin typeface="Consolas" panose="020B0609020204030204" pitchFamily="49" charset="0"/>
                <a:ea typeface="Calibri"/>
                <a:cs typeface="Calibri"/>
                <a:sym typeface="Calibri"/>
              </a:rPr>
              <a:t> / float(samples);</a:t>
            </a:r>
            <a:endParaRPr lang="it-IT" b="0" i="1" u="none" strike="noStrike" cap="none" dirty="0">
              <a:solidFill>
                <a:schemeClr val="dk1"/>
              </a:solidFill>
              <a:latin typeface="Consolas" panose="020B0609020204030204" pitchFamily="49" charset="0"/>
              <a:ea typeface="Calibri"/>
              <a:cs typeface="Calibri"/>
              <a:sym typeface="Calibri"/>
            </a:endParaRP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imageStore</a:t>
            </a:r>
            <a:r>
              <a:rPr lang="it-IT" b="0" i="1" u="none" strike="noStrike" cap="none" dirty="0">
                <a:solidFill>
                  <a:schemeClr val="dk1"/>
                </a:solidFill>
                <a:latin typeface="Consolas" panose="020B0609020204030204" pitchFamily="49" charset="0"/>
                <a:ea typeface="Calibri"/>
                <a:cs typeface="Calibri"/>
                <a:sym typeface="Calibri"/>
              </a:rPr>
              <a:t>(</a:t>
            </a:r>
            <a:r>
              <a:rPr lang="it-IT" b="0" i="1" u="none" strike="noStrike" cap="none" dirty="0" err="1">
                <a:solidFill>
                  <a:schemeClr val="dk1"/>
                </a:solidFill>
                <a:latin typeface="Consolas" panose="020B0609020204030204" pitchFamily="49" charset="0"/>
                <a:ea typeface="Calibri"/>
                <a:cs typeface="Calibri"/>
                <a:sym typeface="Calibri"/>
              </a:rPr>
              <a:t>img_output</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pixelCoords</a:t>
            </a:r>
            <a:r>
              <a:rPr lang="it-IT" b="0" i="1" u="none" strike="noStrike" cap="none" dirty="0">
                <a:solidFill>
                  <a:schemeClr val="dk1"/>
                </a:solidFill>
                <a:latin typeface="Consolas" panose="020B0609020204030204" pitchFamily="49" charset="0"/>
                <a:ea typeface="Calibri"/>
                <a:cs typeface="Calibri"/>
                <a:sym typeface="Calibri"/>
              </a:rPr>
              <a:t>, vec4(</a:t>
            </a:r>
            <a:r>
              <a:rPr lang="it-IT" b="0" i="1" u="none" strike="noStrike" cap="none" dirty="0" err="1">
                <a:solidFill>
                  <a:schemeClr val="dk1"/>
                </a:solidFill>
                <a:latin typeface="Consolas" panose="020B0609020204030204" pitchFamily="49" charset="0"/>
                <a:ea typeface="Calibri"/>
                <a:cs typeface="Calibri"/>
                <a:sym typeface="Calibri"/>
              </a:rPr>
              <a:t>finalColor</a:t>
            </a:r>
            <a:r>
              <a:rPr lang="it-IT" b="0" i="1" u="none" strike="noStrike" cap="none" dirty="0">
                <a:solidFill>
                  <a:schemeClr val="dk1"/>
                </a:solidFill>
                <a:latin typeface="Consolas" panose="020B0609020204030204" pitchFamily="49" charset="0"/>
                <a:ea typeface="Calibri"/>
                <a:cs typeface="Calibri"/>
                <a:sym typeface="Calibri"/>
              </a:rPr>
              <a:t>, 1.0));</a:t>
            </a: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endParaRPr lang="it-IT" b="0" i="1" u="none" strike="noStrike" cap="none" dirty="0">
              <a:solidFill>
                <a:schemeClr val="dk1"/>
              </a:solidFill>
              <a:latin typeface="Consolas" panose="020B0609020204030204" pitchFamily="49" charset="0"/>
              <a:ea typeface="Calibri"/>
              <a:cs typeface="Calibri"/>
              <a:sym typeface="Calibri"/>
            </a:endParaRPr>
          </a:p>
          <a:p>
            <a:pPr marL="0" marR="0" lvl="0" indent="0" algn="just" rtl="0">
              <a:spcBef>
                <a:spcPts val="0"/>
              </a:spcBef>
              <a:spcAft>
                <a:spcPts val="0"/>
              </a:spcAft>
              <a:buNone/>
            </a:pPr>
            <a:endParaRPr lang="it-IT" sz="1600" b="0" i="1" u="none" strike="noStrike" cap="none" dirty="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D55EEC28-36E7-4EC7-A122-00F6C3ECED47}"/>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853D92F6-F586-8890-783B-FE3FDA029E98}"/>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13</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66D42048-767D-4113-145C-CC91A5E21A35}"/>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spTree>
    <p:extLst>
      <p:ext uri="{BB962C8B-B14F-4D97-AF65-F5344CB8AC3E}">
        <p14:creationId xmlns:p14="http://schemas.microsoft.com/office/powerpoint/2010/main" val="2099637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4689870B-3500-B896-B5AD-A2C54D49BE3F}"/>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E1DC3FF8-BB07-DE83-6BDA-F1BECDDBE0BD}"/>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4A22119B-A930-B005-A603-89CCDCC93883}"/>
              </a:ext>
            </a:extLst>
          </p:cNvPr>
          <p:cNvSpPr txBox="1"/>
          <p:nvPr/>
        </p:nvSpPr>
        <p:spPr>
          <a:xfrm>
            <a:off x="647700" y="1179513"/>
            <a:ext cx="4664075"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Risultati</a:t>
            </a:r>
            <a:endParaRPr dirty="0"/>
          </a:p>
        </p:txBody>
      </p:sp>
      <p:sp>
        <p:nvSpPr>
          <p:cNvPr id="102" name="Google Shape;102;p2">
            <a:extLst>
              <a:ext uri="{FF2B5EF4-FFF2-40B4-BE49-F238E27FC236}">
                <a16:creationId xmlns:a16="http://schemas.microsoft.com/office/drawing/2014/main" id="{39833DE3-F64C-5D73-1666-323F3594A1BC}"/>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4513D60C-C8FC-1492-82B6-DFE1C3487CA2}"/>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14</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ECE2978A-A852-07C8-F515-A56323BF3F8F}"/>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pic>
        <p:nvPicPr>
          <p:cNvPr id="2" name="Segnaposto contenuto 3">
            <a:extLst>
              <a:ext uri="{FF2B5EF4-FFF2-40B4-BE49-F238E27FC236}">
                <a16:creationId xmlns:a16="http://schemas.microsoft.com/office/drawing/2014/main" id="{B8F1EF16-420C-90AA-B196-78BE5B17789A}"/>
              </a:ext>
            </a:extLst>
          </p:cNvPr>
          <p:cNvPicPr>
            <a:picLocks noChangeAspect="1"/>
          </p:cNvPicPr>
          <p:nvPr/>
        </p:nvPicPr>
        <p:blipFill>
          <a:blip r:embed="rId4"/>
          <a:stretch>
            <a:fillRect/>
          </a:stretch>
        </p:blipFill>
        <p:spPr>
          <a:xfrm>
            <a:off x="6358982" y="4111684"/>
            <a:ext cx="2378588" cy="1699670"/>
          </a:xfrm>
          <a:prstGeom prst="rect">
            <a:avLst/>
          </a:prstGeom>
          <a:noFill/>
          <a:ln>
            <a:noFill/>
          </a:ln>
        </p:spPr>
      </p:pic>
      <p:pic>
        <p:nvPicPr>
          <p:cNvPr id="3" name="Segnaposto contenuto 4">
            <a:extLst>
              <a:ext uri="{FF2B5EF4-FFF2-40B4-BE49-F238E27FC236}">
                <a16:creationId xmlns:a16="http://schemas.microsoft.com/office/drawing/2014/main" id="{E0EBF039-848C-90FA-F121-EB142D21B028}"/>
              </a:ext>
            </a:extLst>
          </p:cNvPr>
          <p:cNvPicPr>
            <a:picLocks noChangeAspect="1"/>
          </p:cNvPicPr>
          <p:nvPr/>
        </p:nvPicPr>
        <p:blipFill>
          <a:blip r:embed="rId5"/>
          <a:stretch>
            <a:fillRect/>
          </a:stretch>
        </p:blipFill>
        <p:spPr>
          <a:xfrm>
            <a:off x="3509858" y="4111684"/>
            <a:ext cx="2378588" cy="1700346"/>
          </a:xfrm>
          <a:prstGeom prst="rect">
            <a:avLst/>
          </a:prstGeom>
        </p:spPr>
      </p:pic>
      <p:pic>
        <p:nvPicPr>
          <p:cNvPr id="5" name="Segnaposto contenuto 4">
            <a:extLst>
              <a:ext uri="{FF2B5EF4-FFF2-40B4-BE49-F238E27FC236}">
                <a16:creationId xmlns:a16="http://schemas.microsoft.com/office/drawing/2014/main" id="{F9B8511E-6DE8-E989-0262-6FFE6D7639C1}"/>
              </a:ext>
            </a:extLst>
          </p:cNvPr>
          <p:cNvPicPr>
            <a:picLocks noChangeAspect="1"/>
          </p:cNvPicPr>
          <p:nvPr/>
        </p:nvPicPr>
        <p:blipFill>
          <a:blip r:embed="rId6"/>
          <a:stretch>
            <a:fillRect/>
          </a:stretch>
        </p:blipFill>
        <p:spPr>
          <a:xfrm>
            <a:off x="6358982" y="2060111"/>
            <a:ext cx="2373844" cy="1700346"/>
          </a:xfrm>
          <a:prstGeom prst="rect">
            <a:avLst/>
          </a:prstGeom>
        </p:spPr>
      </p:pic>
      <p:pic>
        <p:nvPicPr>
          <p:cNvPr id="6" name="Segnaposto contenuto 4">
            <a:extLst>
              <a:ext uri="{FF2B5EF4-FFF2-40B4-BE49-F238E27FC236}">
                <a16:creationId xmlns:a16="http://schemas.microsoft.com/office/drawing/2014/main" id="{144F4EB9-E8FE-A8EF-4EA7-74E235DA2473}"/>
              </a:ext>
            </a:extLst>
          </p:cNvPr>
          <p:cNvPicPr>
            <a:picLocks noChangeAspect="1"/>
          </p:cNvPicPr>
          <p:nvPr/>
        </p:nvPicPr>
        <p:blipFill>
          <a:blip r:embed="rId7"/>
          <a:stretch>
            <a:fillRect/>
          </a:stretch>
        </p:blipFill>
        <p:spPr>
          <a:xfrm>
            <a:off x="3509858" y="2059089"/>
            <a:ext cx="2378588" cy="1701368"/>
          </a:xfrm>
          <a:prstGeom prst="rect">
            <a:avLst/>
          </a:prstGeom>
        </p:spPr>
      </p:pic>
      <p:pic>
        <p:nvPicPr>
          <p:cNvPr id="7" name="Segnaposto contenuto 4">
            <a:extLst>
              <a:ext uri="{FF2B5EF4-FFF2-40B4-BE49-F238E27FC236}">
                <a16:creationId xmlns:a16="http://schemas.microsoft.com/office/drawing/2014/main" id="{A97D643B-2F79-0CDD-0CC9-2F77525C683F}"/>
              </a:ext>
            </a:extLst>
          </p:cNvPr>
          <p:cNvPicPr>
            <a:picLocks noChangeAspect="1"/>
          </p:cNvPicPr>
          <p:nvPr/>
        </p:nvPicPr>
        <p:blipFill>
          <a:blip r:embed="rId8"/>
          <a:stretch>
            <a:fillRect/>
          </a:stretch>
        </p:blipFill>
        <p:spPr>
          <a:xfrm>
            <a:off x="705777" y="2059089"/>
            <a:ext cx="2384294" cy="1701368"/>
          </a:xfrm>
          <a:prstGeom prst="rect">
            <a:avLst/>
          </a:prstGeom>
        </p:spPr>
      </p:pic>
      <p:pic>
        <p:nvPicPr>
          <p:cNvPr id="8" name="Immagine 7" descr="Immagine che contiene interno, palla, muro, arte&#10;&#10;Il contenuto generato dall'IA potrebbe non essere corretto.">
            <a:extLst>
              <a:ext uri="{FF2B5EF4-FFF2-40B4-BE49-F238E27FC236}">
                <a16:creationId xmlns:a16="http://schemas.microsoft.com/office/drawing/2014/main" id="{F76BF13C-0339-A5BE-3F18-E46B72DCF3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713" y="4111684"/>
            <a:ext cx="2380422" cy="1701368"/>
          </a:xfrm>
          <a:prstGeom prst="rect">
            <a:avLst/>
          </a:prstGeom>
        </p:spPr>
      </p:pic>
      <p:sp>
        <p:nvSpPr>
          <p:cNvPr id="9" name="CasellaDiTesto 8">
            <a:extLst>
              <a:ext uri="{FF2B5EF4-FFF2-40B4-BE49-F238E27FC236}">
                <a16:creationId xmlns:a16="http://schemas.microsoft.com/office/drawing/2014/main" id="{4F75D7D7-B4E9-3703-0A3A-129964F86F21}"/>
              </a:ext>
            </a:extLst>
          </p:cNvPr>
          <p:cNvSpPr txBox="1"/>
          <p:nvPr/>
        </p:nvSpPr>
        <p:spPr>
          <a:xfrm>
            <a:off x="892871" y="3730875"/>
            <a:ext cx="2005781" cy="276999"/>
          </a:xfrm>
          <a:prstGeom prst="rect">
            <a:avLst/>
          </a:prstGeom>
          <a:noFill/>
        </p:spPr>
        <p:txBody>
          <a:bodyPr wrap="square" rtlCol="0">
            <a:spAutoFit/>
          </a:bodyPr>
          <a:lstStyle/>
          <a:p>
            <a:pPr algn="ctr"/>
            <a:r>
              <a:rPr lang="it-IT" sz="1200" i="1" dirty="0"/>
              <a:t>4 campioni per pixel</a:t>
            </a:r>
          </a:p>
        </p:txBody>
      </p:sp>
      <p:sp>
        <p:nvSpPr>
          <p:cNvPr id="10" name="CasellaDiTesto 9">
            <a:extLst>
              <a:ext uri="{FF2B5EF4-FFF2-40B4-BE49-F238E27FC236}">
                <a16:creationId xmlns:a16="http://schemas.microsoft.com/office/drawing/2014/main" id="{15A0CDCC-E875-83B1-D6CB-D3247956A32F}"/>
              </a:ext>
            </a:extLst>
          </p:cNvPr>
          <p:cNvSpPr txBox="1"/>
          <p:nvPr/>
        </p:nvSpPr>
        <p:spPr>
          <a:xfrm>
            <a:off x="895032" y="5809167"/>
            <a:ext cx="2005781" cy="276999"/>
          </a:xfrm>
          <a:prstGeom prst="rect">
            <a:avLst/>
          </a:prstGeom>
          <a:noFill/>
        </p:spPr>
        <p:txBody>
          <a:bodyPr wrap="square" rtlCol="0">
            <a:spAutoFit/>
          </a:bodyPr>
          <a:lstStyle/>
          <a:p>
            <a:pPr algn="ctr"/>
            <a:r>
              <a:rPr lang="it-IT" sz="1200" i="1" dirty="0"/>
              <a:t>32 campioni per pixel</a:t>
            </a:r>
          </a:p>
        </p:txBody>
      </p:sp>
      <p:sp>
        <p:nvSpPr>
          <p:cNvPr id="11" name="CasellaDiTesto 10">
            <a:extLst>
              <a:ext uri="{FF2B5EF4-FFF2-40B4-BE49-F238E27FC236}">
                <a16:creationId xmlns:a16="http://schemas.microsoft.com/office/drawing/2014/main" id="{CFCF1925-BC38-7DC4-4404-2B3905D18530}"/>
              </a:ext>
            </a:extLst>
          </p:cNvPr>
          <p:cNvSpPr txBox="1"/>
          <p:nvPr/>
        </p:nvSpPr>
        <p:spPr>
          <a:xfrm>
            <a:off x="6463799" y="5765612"/>
            <a:ext cx="2005781" cy="276999"/>
          </a:xfrm>
          <a:prstGeom prst="rect">
            <a:avLst/>
          </a:prstGeom>
          <a:noFill/>
        </p:spPr>
        <p:txBody>
          <a:bodyPr wrap="square" rtlCol="0">
            <a:spAutoFit/>
          </a:bodyPr>
          <a:lstStyle/>
          <a:p>
            <a:pPr algn="ctr"/>
            <a:r>
              <a:rPr lang="it-IT" sz="1200" i="1" dirty="0"/>
              <a:t>128 campioni per pixel</a:t>
            </a:r>
          </a:p>
        </p:txBody>
      </p:sp>
      <p:sp>
        <p:nvSpPr>
          <p:cNvPr id="12" name="CasellaDiTesto 11">
            <a:extLst>
              <a:ext uri="{FF2B5EF4-FFF2-40B4-BE49-F238E27FC236}">
                <a16:creationId xmlns:a16="http://schemas.microsoft.com/office/drawing/2014/main" id="{FD1B4E0E-786C-33AE-0E02-04976E193948}"/>
              </a:ext>
            </a:extLst>
          </p:cNvPr>
          <p:cNvSpPr txBox="1"/>
          <p:nvPr/>
        </p:nvSpPr>
        <p:spPr>
          <a:xfrm>
            <a:off x="6527821" y="3737586"/>
            <a:ext cx="2005781" cy="276999"/>
          </a:xfrm>
          <a:prstGeom prst="rect">
            <a:avLst/>
          </a:prstGeom>
          <a:noFill/>
        </p:spPr>
        <p:txBody>
          <a:bodyPr wrap="square" rtlCol="0">
            <a:spAutoFit/>
          </a:bodyPr>
          <a:lstStyle/>
          <a:p>
            <a:pPr algn="ctr"/>
            <a:r>
              <a:rPr lang="it-IT" sz="1200" i="1" dirty="0"/>
              <a:t>16 campioni per pixel</a:t>
            </a:r>
          </a:p>
        </p:txBody>
      </p:sp>
      <p:sp>
        <p:nvSpPr>
          <p:cNvPr id="13" name="CasellaDiTesto 12">
            <a:extLst>
              <a:ext uri="{FF2B5EF4-FFF2-40B4-BE49-F238E27FC236}">
                <a16:creationId xmlns:a16="http://schemas.microsoft.com/office/drawing/2014/main" id="{BB650BBB-009E-A64D-F9BB-3FA28AF31C1C}"/>
              </a:ext>
            </a:extLst>
          </p:cNvPr>
          <p:cNvSpPr txBox="1"/>
          <p:nvPr/>
        </p:nvSpPr>
        <p:spPr>
          <a:xfrm>
            <a:off x="3696260" y="3737585"/>
            <a:ext cx="2005781" cy="276999"/>
          </a:xfrm>
          <a:prstGeom prst="rect">
            <a:avLst/>
          </a:prstGeom>
          <a:noFill/>
        </p:spPr>
        <p:txBody>
          <a:bodyPr wrap="square" rtlCol="0">
            <a:spAutoFit/>
          </a:bodyPr>
          <a:lstStyle/>
          <a:p>
            <a:pPr algn="ctr"/>
            <a:r>
              <a:rPr lang="it-IT" sz="1200" i="1" dirty="0"/>
              <a:t>8 campioni per pixel</a:t>
            </a:r>
          </a:p>
        </p:txBody>
      </p:sp>
      <p:sp>
        <p:nvSpPr>
          <p:cNvPr id="14" name="CasellaDiTesto 13">
            <a:extLst>
              <a:ext uri="{FF2B5EF4-FFF2-40B4-BE49-F238E27FC236}">
                <a16:creationId xmlns:a16="http://schemas.microsoft.com/office/drawing/2014/main" id="{495957DB-B29B-86AD-1B47-3907EEFBD909}"/>
              </a:ext>
            </a:extLst>
          </p:cNvPr>
          <p:cNvSpPr txBox="1"/>
          <p:nvPr/>
        </p:nvSpPr>
        <p:spPr>
          <a:xfrm>
            <a:off x="3696261" y="5783660"/>
            <a:ext cx="2005781" cy="276999"/>
          </a:xfrm>
          <a:prstGeom prst="rect">
            <a:avLst/>
          </a:prstGeom>
          <a:noFill/>
        </p:spPr>
        <p:txBody>
          <a:bodyPr wrap="square" rtlCol="0">
            <a:spAutoFit/>
          </a:bodyPr>
          <a:lstStyle/>
          <a:p>
            <a:pPr algn="ctr"/>
            <a:r>
              <a:rPr lang="it-IT" sz="1200" i="1" dirty="0"/>
              <a:t>64 campioni per pixel</a:t>
            </a:r>
          </a:p>
        </p:txBody>
      </p:sp>
    </p:spTree>
    <p:extLst>
      <p:ext uri="{BB962C8B-B14F-4D97-AF65-F5344CB8AC3E}">
        <p14:creationId xmlns:p14="http://schemas.microsoft.com/office/powerpoint/2010/main" val="65462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1AC80EC3-7EA0-4718-3C66-D857CCDF5495}"/>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E1B8B52C-BBBC-7F9A-EEE4-E3ABFE9FD996}"/>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215956DA-463F-CA6E-6A74-1E2B48BD14FB}"/>
              </a:ext>
            </a:extLst>
          </p:cNvPr>
          <p:cNvSpPr txBox="1"/>
          <p:nvPr/>
        </p:nvSpPr>
        <p:spPr>
          <a:xfrm>
            <a:off x="647700" y="1179513"/>
            <a:ext cx="5209564"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Variazioni della scena </a:t>
            </a:r>
            <a:endParaRPr dirty="0"/>
          </a:p>
        </p:txBody>
      </p:sp>
      <p:sp>
        <p:nvSpPr>
          <p:cNvPr id="102" name="Google Shape;102;p2">
            <a:extLst>
              <a:ext uri="{FF2B5EF4-FFF2-40B4-BE49-F238E27FC236}">
                <a16:creationId xmlns:a16="http://schemas.microsoft.com/office/drawing/2014/main" id="{165BE6A1-8F53-BF11-99EA-1C8DB551F651}"/>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BAF0FA6E-DA50-87D7-70CB-5A580499EAE7}"/>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15</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667BCAEE-58D8-1D98-5ED2-781AD18F9589}"/>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pic>
        <p:nvPicPr>
          <p:cNvPr id="5" name="Immagine 4" descr="Immagine che contiene palla, interno, sfera, muro&#10;&#10;Il contenuto generato dall'IA potrebbe non essere corretto.">
            <a:extLst>
              <a:ext uri="{FF2B5EF4-FFF2-40B4-BE49-F238E27FC236}">
                <a16:creationId xmlns:a16="http://schemas.microsoft.com/office/drawing/2014/main" id="{7A110334-1640-D79A-5A30-3A9BC2EFB846}"/>
              </a:ext>
            </a:extLst>
          </p:cNvPr>
          <p:cNvPicPr>
            <a:picLocks noChangeAspect="1"/>
          </p:cNvPicPr>
          <p:nvPr/>
        </p:nvPicPr>
        <p:blipFill>
          <a:blip r:embed="rId4"/>
          <a:stretch>
            <a:fillRect/>
          </a:stretch>
        </p:blipFill>
        <p:spPr>
          <a:xfrm>
            <a:off x="716207" y="2191245"/>
            <a:ext cx="2570529" cy="2008873"/>
          </a:xfrm>
          <a:prstGeom prst="rect">
            <a:avLst/>
          </a:prstGeom>
        </p:spPr>
      </p:pic>
      <p:pic>
        <p:nvPicPr>
          <p:cNvPr id="7" name="Immagine 6" descr="Immagine che contiene muro, interno, palla, arte&#10;&#10;Il contenuto generato dall'IA potrebbe non essere corretto.">
            <a:extLst>
              <a:ext uri="{FF2B5EF4-FFF2-40B4-BE49-F238E27FC236}">
                <a16:creationId xmlns:a16="http://schemas.microsoft.com/office/drawing/2014/main" id="{E478C23B-83F5-A5F2-9129-A07875E88FCE}"/>
              </a:ext>
            </a:extLst>
          </p:cNvPr>
          <p:cNvPicPr>
            <a:picLocks noChangeAspect="1"/>
          </p:cNvPicPr>
          <p:nvPr/>
        </p:nvPicPr>
        <p:blipFill>
          <a:blip r:embed="rId5"/>
          <a:stretch>
            <a:fillRect/>
          </a:stretch>
        </p:blipFill>
        <p:spPr>
          <a:xfrm>
            <a:off x="5857264" y="2191245"/>
            <a:ext cx="2570528" cy="1997293"/>
          </a:xfrm>
          <a:prstGeom prst="rect">
            <a:avLst/>
          </a:prstGeom>
        </p:spPr>
      </p:pic>
      <p:pic>
        <p:nvPicPr>
          <p:cNvPr id="9" name="Immagine 8" descr="Immagine che contiene interno, muro&#10;&#10;Il contenuto generato dall'IA potrebbe non essere corretto.">
            <a:extLst>
              <a:ext uri="{FF2B5EF4-FFF2-40B4-BE49-F238E27FC236}">
                <a16:creationId xmlns:a16="http://schemas.microsoft.com/office/drawing/2014/main" id="{6ADF05DE-10BD-81B7-85CE-7FC79A76EB9B}"/>
              </a:ext>
            </a:extLst>
          </p:cNvPr>
          <p:cNvPicPr>
            <a:picLocks noChangeAspect="1"/>
          </p:cNvPicPr>
          <p:nvPr/>
        </p:nvPicPr>
        <p:blipFill>
          <a:blip r:embed="rId6"/>
          <a:stretch>
            <a:fillRect/>
          </a:stretch>
        </p:blipFill>
        <p:spPr>
          <a:xfrm>
            <a:off x="3286736" y="4359057"/>
            <a:ext cx="2570528" cy="1997293"/>
          </a:xfrm>
          <a:prstGeom prst="rect">
            <a:avLst/>
          </a:prstGeom>
        </p:spPr>
      </p:pic>
      <p:sp>
        <p:nvSpPr>
          <p:cNvPr id="10" name="CasellaDiTesto 9">
            <a:extLst>
              <a:ext uri="{FF2B5EF4-FFF2-40B4-BE49-F238E27FC236}">
                <a16:creationId xmlns:a16="http://schemas.microsoft.com/office/drawing/2014/main" id="{43C723D2-7308-BC60-5ACC-D5B3E117E56B}"/>
              </a:ext>
            </a:extLst>
          </p:cNvPr>
          <p:cNvSpPr txBox="1"/>
          <p:nvPr/>
        </p:nvSpPr>
        <p:spPr>
          <a:xfrm>
            <a:off x="3286736" y="2321667"/>
            <a:ext cx="2570528" cy="1754326"/>
          </a:xfrm>
          <a:prstGeom prst="rect">
            <a:avLst/>
          </a:prstGeom>
          <a:noFill/>
        </p:spPr>
        <p:txBody>
          <a:bodyPr wrap="square" rtlCol="0">
            <a:spAutoFit/>
          </a:bodyPr>
          <a:lstStyle/>
          <a:p>
            <a:pPr algn="ctr"/>
            <a:r>
              <a:rPr lang="it-IT" sz="1800" dirty="0">
                <a:latin typeface="Calibri" panose="020F0502020204030204" pitchFamily="34" charset="0"/>
                <a:cs typeface="Calibri" panose="020F0502020204030204" pitchFamily="34" charset="0"/>
              </a:rPr>
              <a:t>In basso la scena rappresentata due sfere che riflettono specularmente i raggi, simulando una superficie specchiata.</a:t>
            </a:r>
          </a:p>
        </p:txBody>
      </p:sp>
      <p:sp>
        <p:nvSpPr>
          <p:cNvPr id="14" name="CasellaDiTesto 13">
            <a:extLst>
              <a:ext uri="{FF2B5EF4-FFF2-40B4-BE49-F238E27FC236}">
                <a16:creationId xmlns:a16="http://schemas.microsoft.com/office/drawing/2014/main" id="{E84D61C1-2F68-ADFA-071E-0A8E318E0D9B}"/>
              </a:ext>
            </a:extLst>
          </p:cNvPr>
          <p:cNvSpPr txBox="1"/>
          <p:nvPr/>
        </p:nvSpPr>
        <p:spPr>
          <a:xfrm>
            <a:off x="5857264" y="4594836"/>
            <a:ext cx="2570528" cy="1477328"/>
          </a:xfrm>
          <a:prstGeom prst="rect">
            <a:avLst/>
          </a:prstGeom>
          <a:noFill/>
        </p:spPr>
        <p:txBody>
          <a:bodyPr wrap="square" rtlCol="0">
            <a:spAutoFit/>
          </a:bodyPr>
          <a:lstStyle/>
          <a:p>
            <a:pPr algn="ctr"/>
            <a:r>
              <a:rPr lang="it-IT" sz="1800" dirty="0">
                <a:latin typeface="Calibri" panose="020F0502020204030204" pitchFamily="34" charset="0"/>
                <a:cs typeface="Calibri" panose="020F0502020204030204" pitchFamily="34" charset="0"/>
              </a:rPr>
              <a:t>In quest’ultima entrambe le sfere simulano il vetro, suddividendo i raggi in una componente rifratta ed una riflessa.</a:t>
            </a:r>
          </a:p>
        </p:txBody>
      </p:sp>
      <p:sp>
        <p:nvSpPr>
          <p:cNvPr id="15" name="CasellaDiTesto 14">
            <a:extLst>
              <a:ext uri="{FF2B5EF4-FFF2-40B4-BE49-F238E27FC236}">
                <a16:creationId xmlns:a16="http://schemas.microsoft.com/office/drawing/2014/main" id="{42A4497E-6D2A-5D55-54DB-73C09272243F}"/>
              </a:ext>
            </a:extLst>
          </p:cNvPr>
          <p:cNvSpPr txBox="1"/>
          <p:nvPr/>
        </p:nvSpPr>
        <p:spPr>
          <a:xfrm>
            <a:off x="716208" y="4456337"/>
            <a:ext cx="2570528" cy="1754326"/>
          </a:xfrm>
          <a:prstGeom prst="rect">
            <a:avLst/>
          </a:prstGeom>
          <a:noFill/>
        </p:spPr>
        <p:txBody>
          <a:bodyPr wrap="square" rtlCol="0">
            <a:spAutoFit/>
          </a:bodyPr>
          <a:lstStyle/>
          <a:p>
            <a:pPr algn="ctr"/>
            <a:r>
              <a:rPr lang="it-IT" sz="1800" dirty="0">
                <a:latin typeface="Calibri" panose="020F0502020204030204" pitchFamily="34" charset="0"/>
                <a:cs typeface="Calibri" panose="020F0502020204030204" pitchFamily="34" charset="0"/>
              </a:rPr>
              <a:t>In alto due sfere di un materiale </a:t>
            </a:r>
            <a:r>
              <a:rPr lang="it-IT" sz="1800" dirty="0" err="1">
                <a:latin typeface="Calibri" panose="020F0502020204030204" pitchFamily="34" charset="0"/>
                <a:cs typeface="Calibri" panose="020F0502020204030204" pitchFamily="34" charset="0"/>
              </a:rPr>
              <a:t>lambertiano</a:t>
            </a:r>
            <a:r>
              <a:rPr lang="it-IT" sz="1800" dirty="0">
                <a:latin typeface="Calibri" panose="020F0502020204030204" pitchFamily="34" charset="0"/>
                <a:cs typeface="Calibri" panose="020F0502020204030204" pitchFamily="34" charset="0"/>
              </a:rPr>
              <a:t>, che disperde raggi in modo casuale favorendo direzioni vicino alla normale.</a:t>
            </a:r>
          </a:p>
        </p:txBody>
      </p:sp>
    </p:spTree>
    <p:extLst>
      <p:ext uri="{BB962C8B-B14F-4D97-AF65-F5344CB8AC3E}">
        <p14:creationId xmlns:p14="http://schemas.microsoft.com/office/powerpoint/2010/main" val="1383049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2302EED6-58A4-1B59-FD21-70714B164793}"/>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C50D8269-726E-FFC2-8691-5387D4E87540}"/>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02816A6D-7688-CAE3-7DDC-3DF5548890F5}"/>
              </a:ext>
            </a:extLst>
          </p:cNvPr>
          <p:cNvSpPr txBox="1"/>
          <p:nvPr/>
        </p:nvSpPr>
        <p:spPr>
          <a:xfrm>
            <a:off x="647700" y="1179513"/>
            <a:ext cx="5413887"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Variazioni della scena</a:t>
            </a:r>
            <a:endParaRPr dirty="0"/>
          </a:p>
        </p:txBody>
      </p:sp>
      <p:sp>
        <p:nvSpPr>
          <p:cNvPr id="101" name="Google Shape;101;p2">
            <a:extLst>
              <a:ext uri="{FF2B5EF4-FFF2-40B4-BE49-F238E27FC236}">
                <a16:creationId xmlns:a16="http://schemas.microsoft.com/office/drawing/2014/main" id="{E0E563F3-8061-16EF-1428-02FFA6CA619E}"/>
              </a:ext>
            </a:extLst>
          </p:cNvPr>
          <p:cNvSpPr txBox="1"/>
          <p:nvPr/>
        </p:nvSpPr>
        <p:spPr>
          <a:xfrm>
            <a:off x="647700" y="2418440"/>
            <a:ext cx="3670078"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800" b="0" i="0" u="none" strike="noStrike" cap="none" dirty="0">
                <a:solidFill>
                  <a:schemeClr val="dk1"/>
                </a:solidFill>
                <a:latin typeface="Calibri"/>
                <a:ea typeface="Calibri"/>
                <a:cs typeface="Calibri"/>
                <a:sym typeface="Calibri"/>
              </a:rPr>
              <a:t>Nell’immagine sottostante una delle sfere  riflette l’immagine dell’altra di materiale diffusivo</a:t>
            </a:r>
            <a:r>
              <a:rPr lang="it-IT" sz="1800"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4B98376D-2469-4945-3862-C5D51CC42934}"/>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AB4851F7-8197-4EE2-7717-D6F8D1793CAE}"/>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16</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784DA40D-1588-1936-4CB4-CB6590C77D92}"/>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pic>
        <p:nvPicPr>
          <p:cNvPr id="6" name="Immagine 5" descr="Immagine che contiene muro, interno, cartone animato, arte&#10;&#10;Il contenuto generato dall'IA potrebbe non essere corretto.">
            <a:extLst>
              <a:ext uri="{FF2B5EF4-FFF2-40B4-BE49-F238E27FC236}">
                <a16:creationId xmlns:a16="http://schemas.microsoft.com/office/drawing/2014/main" id="{D68A2E10-BF8C-05C4-0C23-DC6648A6D08C}"/>
              </a:ext>
            </a:extLst>
          </p:cNvPr>
          <p:cNvPicPr>
            <a:picLocks noChangeAspect="1"/>
          </p:cNvPicPr>
          <p:nvPr/>
        </p:nvPicPr>
        <p:blipFill>
          <a:blip r:embed="rId4"/>
          <a:stretch>
            <a:fillRect/>
          </a:stretch>
        </p:blipFill>
        <p:spPr>
          <a:xfrm>
            <a:off x="4826223" y="2006600"/>
            <a:ext cx="3709765" cy="2670258"/>
          </a:xfrm>
          <a:prstGeom prst="rect">
            <a:avLst/>
          </a:prstGeom>
        </p:spPr>
      </p:pic>
      <p:pic>
        <p:nvPicPr>
          <p:cNvPr id="8" name="Immagine 7">
            <a:extLst>
              <a:ext uri="{FF2B5EF4-FFF2-40B4-BE49-F238E27FC236}">
                <a16:creationId xmlns:a16="http://schemas.microsoft.com/office/drawing/2014/main" id="{6EAD2D22-F3CE-6C19-291F-BCE1DEFABF9C}"/>
              </a:ext>
            </a:extLst>
          </p:cNvPr>
          <p:cNvPicPr>
            <a:picLocks noChangeAspect="1"/>
          </p:cNvPicPr>
          <p:nvPr/>
        </p:nvPicPr>
        <p:blipFill>
          <a:blip r:embed="rId5"/>
          <a:stretch>
            <a:fillRect/>
          </a:stretch>
        </p:blipFill>
        <p:spPr>
          <a:xfrm>
            <a:off x="647700" y="3743963"/>
            <a:ext cx="3709766" cy="2621912"/>
          </a:xfrm>
          <a:prstGeom prst="rect">
            <a:avLst/>
          </a:prstGeom>
        </p:spPr>
      </p:pic>
      <p:sp>
        <p:nvSpPr>
          <p:cNvPr id="9" name="Google Shape;101;p2">
            <a:extLst>
              <a:ext uri="{FF2B5EF4-FFF2-40B4-BE49-F238E27FC236}">
                <a16:creationId xmlns:a16="http://schemas.microsoft.com/office/drawing/2014/main" id="{12ED3B24-781C-5CAB-E0D3-00825CDD3FF7}"/>
              </a:ext>
            </a:extLst>
          </p:cNvPr>
          <p:cNvSpPr txBox="1"/>
          <p:nvPr/>
        </p:nvSpPr>
        <p:spPr>
          <a:xfrm>
            <a:off x="4786536" y="4870273"/>
            <a:ext cx="3670078"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1800" b="0" i="0" u="none" strike="noStrike" cap="none" dirty="0">
                <a:solidFill>
                  <a:schemeClr val="dk1"/>
                </a:solidFill>
                <a:latin typeface="Calibri"/>
                <a:ea typeface="Calibri"/>
                <a:cs typeface="Calibri"/>
                <a:sym typeface="Calibri"/>
              </a:rPr>
              <a:t>Sopra, invece</a:t>
            </a:r>
            <a:r>
              <a:rPr lang="it-IT" sz="1800" dirty="0">
                <a:solidFill>
                  <a:schemeClr val="dk1"/>
                </a:solidFill>
                <a:latin typeface="Calibri"/>
                <a:ea typeface="Calibri"/>
                <a:cs typeface="Calibri"/>
                <a:sym typeface="Calibri"/>
              </a:rPr>
              <a:t>, le due sfere sono state posizionate una dietro l’altra ed è possibile osservare la sfera di materiale </a:t>
            </a:r>
            <a:r>
              <a:rPr lang="it-IT" sz="1800" dirty="0" err="1">
                <a:solidFill>
                  <a:schemeClr val="dk1"/>
                </a:solidFill>
                <a:latin typeface="Calibri"/>
                <a:ea typeface="Calibri"/>
                <a:cs typeface="Calibri"/>
                <a:sym typeface="Calibri"/>
              </a:rPr>
              <a:t>lambertiano</a:t>
            </a:r>
            <a:r>
              <a:rPr lang="it-IT" sz="1800" dirty="0">
                <a:solidFill>
                  <a:schemeClr val="dk1"/>
                </a:solidFill>
                <a:latin typeface="Calibri"/>
                <a:ea typeface="Calibri"/>
                <a:cs typeface="Calibri"/>
                <a:sym typeface="Calibri"/>
              </a:rPr>
              <a:t> capovolta attraverso la prima, di vetro. </a:t>
            </a: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4134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DD0FC961-4765-6F3B-FF22-F3DDF540DA5F}"/>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75096565-4F90-BC8E-F6AF-8A7BC79B3AFF}"/>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8AC94F5B-20E4-C588-387D-D1E463185E21}"/>
              </a:ext>
            </a:extLst>
          </p:cNvPr>
          <p:cNvSpPr txBox="1"/>
          <p:nvPr/>
        </p:nvSpPr>
        <p:spPr>
          <a:xfrm>
            <a:off x="647700" y="1179513"/>
            <a:ext cx="4664075"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Conclusioni</a:t>
            </a:r>
            <a:endParaRPr dirty="0"/>
          </a:p>
        </p:txBody>
      </p:sp>
      <p:sp>
        <p:nvSpPr>
          <p:cNvPr id="101" name="Google Shape;101;p2">
            <a:extLst>
              <a:ext uri="{FF2B5EF4-FFF2-40B4-BE49-F238E27FC236}">
                <a16:creationId xmlns:a16="http://schemas.microsoft.com/office/drawing/2014/main" id="{848B79FD-521A-1F60-54BD-7801623C9BD4}"/>
              </a:ext>
            </a:extLst>
          </p:cNvPr>
          <p:cNvSpPr txBox="1"/>
          <p:nvPr/>
        </p:nvSpPr>
        <p:spPr>
          <a:xfrm>
            <a:off x="647700" y="2006600"/>
            <a:ext cx="7820100" cy="13233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600" dirty="0">
                <a:solidFill>
                  <a:schemeClr val="dk1"/>
                </a:solidFill>
                <a:latin typeface="Calibri"/>
                <a:ea typeface="Calibri"/>
                <a:cs typeface="Calibri"/>
                <a:sym typeface="Calibri"/>
              </a:rPr>
              <a:t>Il progetto ha dimostrato l'efficacia del </a:t>
            </a:r>
            <a:r>
              <a:rPr lang="it-IT" sz="1600" dirty="0" err="1">
                <a:solidFill>
                  <a:schemeClr val="dk1"/>
                </a:solidFill>
                <a:latin typeface="Calibri"/>
                <a:ea typeface="Calibri"/>
                <a:cs typeface="Calibri"/>
                <a:sym typeface="Calibri"/>
              </a:rPr>
              <a:t>path</a:t>
            </a:r>
            <a:r>
              <a:rPr lang="it-IT" sz="1600" dirty="0">
                <a:solidFill>
                  <a:schemeClr val="dk1"/>
                </a:solidFill>
                <a:latin typeface="Calibri"/>
                <a:ea typeface="Calibri"/>
                <a:cs typeface="Calibri"/>
                <a:sym typeface="Calibri"/>
              </a:rPr>
              <a:t> tracing implementato con compute shaders in Java tramite LWJGL. Aumentando il numero di campioni per pixel, il rumore visibile nell'immagine diminuisce significativamente, migliorando la qualità del rendering. Tuttavia, l'aumento dei campioni comporta un incremento della complessità computazionale, evidenziando un trade-off tra qualità e performance. </a:t>
            </a:r>
          </a:p>
        </p:txBody>
      </p:sp>
      <p:sp>
        <p:nvSpPr>
          <p:cNvPr id="102" name="Google Shape;102;p2">
            <a:extLst>
              <a:ext uri="{FF2B5EF4-FFF2-40B4-BE49-F238E27FC236}">
                <a16:creationId xmlns:a16="http://schemas.microsoft.com/office/drawing/2014/main" id="{BFF2E363-BE2E-8A68-D5B1-206A99BF0A6C}"/>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1E72A456-3CAC-7313-73B2-16E4C51920AC}"/>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17</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C5BEB5DB-B3B7-55F3-FD2E-5C1387E15235}"/>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pic>
        <p:nvPicPr>
          <p:cNvPr id="2" name="Immagine 1">
            <a:extLst>
              <a:ext uri="{FF2B5EF4-FFF2-40B4-BE49-F238E27FC236}">
                <a16:creationId xmlns:a16="http://schemas.microsoft.com/office/drawing/2014/main" id="{F139DE1E-DC82-38AA-E7E9-2373562756A4}"/>
              </a:ext>
            </a:extLst>
          </p:cNvPr>
          <p:cNvPicPr>
            <a:picLocks noChangeAspect="1"/>
          </p:cNvPicPr>
          <p:nvPr/>
        </p:nvPicPr>
        <p:blipFill>
          <a:blip r:embed="rId4"/>
          <a:stretch>
            <a:fillRect/>
          </a:stretch>
        </p:blipFill>
        <p:spPr>
          <a:xfrm>
            <a:off x="2239962" y="3329999"/>
            <a:ext cx="4664075" cy="2667268"/>
          </a:xfrm>
          <a:prstGeom prst="rect">
            <a:avLst/>
          </a:prstGeom>
        </p:spPr>
      </p:pic>
    </p:spTree>
    <p:extLst>
      <p:ext uri="{BB962C8B-B14F-4D97-AF65-F5344CB8AC3E}">
        <p14:creationId xmlns:p14="http://schemas.microsoft.com/office/powerpoint/2010/main" val="964871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F96AEA84-1E63-E533-CFAF-309F5E408666}"/>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A83EA7BB-3809-A892-1757-B5DC1D28D9A2}"/>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E410DA9A-5D78-79A1-69FE-BA5484AFC7B5}"/>
              </a:ext>
            </a:extLst>
          </p:cNvPr>
          <p:cNvSpPr txBox="1"/>
          <p:nvPr/>
        </p:nvSpPr>
        <p:spPr>
          <a:xfrm>
            <a:off x="647700" y="1179513"/>
            <a:ext cx="6077565"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Obiettivo dell’ elaborato</a:t>
            </a:r>
            <a:endParaRPr dirty="0"/>
          </a:p>
        </p:txBody>
      </p:sp>
      <p:sp>
        <p:nvSpPr>
          <p:cNvPr id="101" name="Google Shape;101;p2">
            <a:extLst>
              <a:ext uri="{FF2B5EF4-FFF2-40B4-BE49-F238E27FC236}">
                <a16:creationId xmlns:a16="http://schemas.microsoft.com/office/drawing/2014/main" id="{B438B6F2-4446-22BF-919C-7DE8C6D408AE}"/>
              </a:ext>
            </a:extLst>
          </p:cNvPr>
          <p:cNvSpPr txBox="1"/>
          <p:nvPr/>
        </p:nvSpPr>
        <p:spPr>
          <a:xfrm>
            <a:off x="647700" y="2006600"/>
            <a:ext cx="7820100" cy="1200288"/>
          </a:xfrm>
          <a:prstGeom prst="rect">
            <a:avLst/>
          </a:prstGeom>
          <a:noFill/>
          <a:ln>
            <a:noFill/>
          </a:ln>
        </p:spPr>
        <p:txBody>
          <a:bodyPr spcFirstLastPara="1" wrap="square" lIns="91425" tIns="45700" rIns="91425" bIns="45700" anchor="t" anchorCtr="0">
            <a:spAutoFit/>
          </a:bodyPr>
          <a:lstStyle/>
          <a:p>
            <a:pPr algn="just"/>
            <a:r>
              <a:rPr lang="it-IT" sz="1800" dirty="0">
                <a:solidFill>
                  <a:schemeClr val="dk1"/>
                </a:solidFill>
                <a:latin typeface="Calibri"/>
                <a:ea typeface="Calibri"/>
                <a:cs typeface="Calibri"/>
                <a:sym typeface="Calibri"/>
              </a:rPr>
              <a:t>L’obiettivo dell’elaborato è implementare un </a:t>
            </a:r>
            <a:r>
              <a:rPr lang="it-IT" sz="1800" b="1" dirty="0" err="1">
                <a:solidFill>
                  <a:schemeClr val="dk1"/>
                </a:solidFill>
                <a:latin typeface="Calibri"/>
                <a:ea typeface="Calibri"/>
                <a:cs typeface="Calibri"/>
                <a:sym typeface="Calibri"/>
              </a:rPr>
              <a:t>path</a:t>
            </a:r>
            <a:r>
              <a:rPr lang="it-IT" sz="1800" b="1" dirty="0">
                <a:solidFill>
                  <a:schemeClr val="dk1"/>
                </a:solidFill>
                <a:latin typeface="Calibri"/>
                <a:ea typeface="Calibri"/>
                <a:cs typeface="Calibri"/>
                <a:sym typeface="Calibri"/>
              </a:rPr>
              <a:t> </a:t>
            </a:r>
            <a:r>
              <a:rPr lang="it-IT" sz="1800" b="1" dirty="0" err="1">
                <a:solidFill>
                  <a:schemeClr val="dk1"/>
                </a:solidFill>
                <a:latin typeface="Calibri"/>
                <a:ea typeface="Calibri"/>
                <a:cs typeface="Calibri"/>
                <a:sym typeface="Calibri"/>
              </a:rPr>
              <a:t>tracer</a:t>
            </a:r>
            <a:r>
              <a:rPr lang="it-IT" sz="1800" b="1" dirty="0">
                <a:solidFill>
                  <a:schemeClr val="dk1"/>
                </a:solidFill>
                <a:latin typeface="Calibri"/>
                <a:ea typeface="Calibri"/>
                <a:cs typeface="Calibri"/>
                <a:sym typeface="Calibri"/>
              </a:rPr>
              <a:t> </a:t>
            </a:r>
            <a:r>
              <a:rPr lang="it-IT" sz="1800" dirty="0">
                <a:solidFill>
                  <a:schemeClr val="dk1"/>
                </a:solidFill>
                <a:latin typeface="Calibri"/>
                <a:ea typeface="Calibri"/>
                <a:cs typeface="Calibri"/>
                <a:sym typeface="Calibri"/>
              </a:rPr>
              <a:t>integrando nella pipeline di </a:t>
            </a:r>
            <a:r>
              <a:rPr lang="it-IT" sz="1800" b="1" dirty="0">
                <a:solidFill>
                  <a:schemeClr val="dk1"/>
                </a:solidFill>
                <a:latin typeface="Calibri"/>
                <a:ea typeface="Calibri"/>
                <a:cs typeface="Calibri"/>
                <a:sym typeface="Calibri"/>
              </a:rPr>
              <a:t>OpenGL</a:t>
            </a:r>
            <a:r>
              <a:rPr lang="it-IT" sz="1800" dirty="0">
                <a:solidFill>
                  <a:schemeClr val="dk1"/>
                </a:solidFill>
                <a:latin typeface="Calibri"/>
                <a:ea typeface="Calibri"/>
                <a:cs typeface="Calibri"/>
                <a:sym typeface="Calibri"/>
              </a:rPr>
              <a:t> il </a:t>
            </a:r>
            <a:r>
              <a:rPr lang="it-IT" sz="1800" b="1" dirty="0">
                <a:solidFill>
                  <a:schemeClr val="dk1"/>
                </a:solidFill>
                <a:latin typeface="Calibri"/>
                <a:ea typeface="Calibri"/>
                <a:cs typeface="Calibri"/>
                <a:sym typeface="Calibri"/>
              </a:rPr>
              <a:t>compute shader</a:t>
            </a:r>
            <a:r>
              <a:rPr lang="it-IT" sz="1800" dirty="0">
                <a:solidFill>
                  <a:schemeClr val="dk1"/>
                </a:solidFill>
                <a:latin typeface="Calibri"/>
                <a:ea typeface="Calibri"/>
                <a:cs typeface="Calibri"/>
                <a:sym typeface="Calibri"/>
              </a:rPr>
              <a:t>, un tipo speciale di shader utilizzato nelle </a:t>
            </a:r>
            <a:r>
              <a:rPr lang="it-IT" sz="1800" b="1" dirty="0">
                <a:solidFill>
                  <a:schemeClr val="dk1"/>
                </a:solidFill>
                <a:latin typeface="Calibri"/>
                <a:ea typeface="Calibri"/>
                <a:cs typeface="Calibri"/>
                <a:sym typeface="Calibri"/>
              </a:rPr>
              <a:t>GPU</a:t>
            </a:r>
            <a:r>
              <a:rPr lang="it-IT" sz="1800" dirty="0">
                <a:solidFill>
                  <a:schemeClr val="dk1"/>
                </a:solidFill>
                <a:latin typeface="Calibri"/>
                <a:ea typeface="Calibri"/>
                <a:cs typeface="Calibri"/>
                <a:sym typeface="Calibri"/>
              </a:rPr>
              <a:t> per eseguire calcoli generici sfruttando il parallelismo delle schede video. Verrà poi valutata l’immagine risultante in base al numero di campioni per pixel. </a:t>
            </a:r>
          </a:p>
        </p:txBody>
      </p:sp>
      <p:sp>
        <p:nvSpPr>
          <p:cNvPr id="102" name="Google Shape;102;p2">
            <a:extLst>
              <a:ext uri="{FF2B5EF4-FFF2-40B4-BE49-F238E27FC236}">
                <a16:creationId xmlns:a16="http://schemas.microsoft.com/office/drawing/2014/main" id="{AD9C93C7-25AF-7FD1-D64D-13257100A871}"/>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E59BA111-B945-5FF7-B8C9-A7135BB7D594}"/>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2</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80C85A3C-6F77-FF02-E6DA-9654D871E018}"/>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sp>
        <p:nvSpPr>
          <p:cNvPr id="2" name="Freccia a destra 1">
            <a:extLst>
              <a:ext uri="{FF2B5EF4-FFF2-40B4-BE49-F238E27FC236}">
                <a16:creationId xmlns:a16="http://schemas.microsoft.com/office/drawing/2014/main" id="{24EA94E5-6116-9342-D18F-69FA0691030C}"/>
              </a:ext>
            </a:extLst>
          </p:cNvPr>
          <p:cNvSpPr/>
          <p:nvPr/>
        </p:nvSpPr>
        <p:spPr>
          <a:xfrm>
            <a:off x="2989717" y="4385961"/>
            <a:ext cx="707923" cy="5161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A6A7391A-7F5A-D766-A9F8-F70439FDC3E6}"/>
              </a:ext>
            </a:extLst>
          </p:cNvPr>
          <p:cNvSpPr/>
          <p:nvPr/>
        </p:nvSpPr>
        <p:spPr>
          <a:xfrm>
            <a:off x="1167044" y="4149987"/>
            <a:ext cx="1618585" cy="9881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t>Compute Shader</a:t>
            </a:r>
          </a:p>
        </p:txBody>
      </p:sp>
      <p:sp>
        <p:nvSpPr>
          <p:cNvPr id="6" name="Rettangolo con angoli arrotondati 5">
            <a:extLst>
              <a:ext uri="{FF2B5EF4-FFF2-40B4-BE49-F238E27FC236}">
                <a16:creationId xmlns:a16="http://schemas.microsoft.com/office/drawing/2014/main" id="{98DED911-7539-D353-8232-01C3EE11D03A}"/>
              </a:ext>
            </a:extLst>
          </p:cNvPr>
          <p:cNvSpPr/>
          <p:nvPr/>
        </p:nvSpPr>
        <p:spPr>
          <a:xfrm>
            <a:off x="3901729" y="4149987"/>
            <a:ext cx="1618585" cy="9881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t>Vertex Shader</a:t>
            </a:r>
          </a:p>
        </p:txBody>
      </p:sp>
      <p:sp>
        <p:nvSpPr>
          <p:cNvPr id="7" name="Rettangolo con angoli arrotondati 6">
            <a:extLst>
              <a:ext uri="{FF2B5EF4-FFF2-40B4-BE49-F238E27FC236}">
                <a16:creationId xmlns:a16="http://schemas.microsoft.com/office/drawing/2014/main" id="{0A7B24D9-D18F-8CBA-A779-A50F60C6ED77}"/>
              </a:ext>
            </a:extLst>
          </p:cNvPr>
          <p:cNvSpPr/>
          <p:nvPr/>
        </p:nvSpPr>
        <p:spPr>
          <a:xfrm>
            <a:off x="6636414" y="4149987"/>
            <a:ext cx="1618585" cy="9881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Fragment</a:t>
            </a:r>
            <a:r>
              <a:rPr lang="it-IT" sz="2000" b="1" dirty="0"/>
              <a:t> Shader</a:t>
            </a:r>
          </a:p>
        </p:txBody>
      </p:sp>
      <p:sp>
        <p:nvSpPr>
          <p:cNvPr id="8" name="Freccia a destra 7">
            <a:extLst>
              <a:ext uri="{FF2B5EF4-FFF2-40B4-BE49-F238E27FC236}">
                <a16:creationId xmlns:a16="http://schemas.microsoft.com/office/drawing/2014/main" id="{D34B33C8-916F-344C-096C-39E5A03B4365}"/>
              </a:ext>
            </a:extLst>
          </p:cNvPr>
          <p:cNvSpPr/>
          <p:nvPr/>
        </p:nvSpPr>
        <p:spPr>
          <a:xfrm>
            <a:off x="5724402" y="4385961"/>
            <a:ext cx="707923" cy="5161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270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1FF35173-85C1-9693-C874-F592F45761B9}"/>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555CFA3B-15E5-4D85-5B1B-88C3E1D795DD}"/>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87CF25E6-B17C-66AF-FFD8-64CFB814020F}"/>
              </a:ext>
            </a:extLst>
          </p:cNvPr>
          <p:cNvSpPr txBox="1"/>
          <p:nvPr/>
        </p:nvSpPr>
        <p:spPr>
          <a:xfrm>
            <a:off x="647700" y="1179513"/>
            <a:ext cx="6903474"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Introduzione: </a:t>
            </a:r>
            <a:r>
              <a:rPr lang="it-IT" sz="3800" b="1" dirty="0" err="1">
                <a:solidFill>
                  <a:srgbClr val="366092"/>
                </a:solidFill>
              </a:rPr>
              <a:t>Path</a:t>
            </a:r>
            <a:r>
              <a:rPr lang="it-IT" sz="3800" b="1" dirty="0">
                <a:solidFill>
                  <a:srgbClr val="366092"/>
                </a:solidFill>
              </a:rPr>
              <a:t> Tracer</a:t>
            </a:r>
            <a:endParaRPr dirty="0"/>
          </a:p>
        </p:txBody>
      </p:sp>
      <p:sp>
        <p:nvSpPr>
          <p:cNvPr id="101" name="Google Shape;101;p2">
            <a:extLst>
              <a:ext uri="{FF2B5EF4-FFF2-40B4-BE49-F238E27FC236}">
                <a16:creationId xmlns:a16="http://schemas.microsoft.com/office/drawing/2014/main" id="{C8A75FFA-AE6F-A39E-AF73-4C1E113F0675}"/>
              </a:ext>
            </a:extLst>
          </p:cNvPr>
          <p:cNvSpPr txBox="1"/>
          <p:nvPr/>
        </p:nvSpPr>
        <p:spPr>
          <a:xfrm>
            <a:off x="647700" y="2006600"/>
            <a:ext cx="7820100" cy="12002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0" i="0" u="none" strike="noStrike" cap="none" dirty="0">
                <a:solidFill>
                  <a:schemeClr val="dk1"/>
                </a:solidFill>
                <a:latin typeface="Calibri"/>
                <a:ea typeface="Calibri"/>
                <a:cs typeface="Calibri"/>
                <a:sym typeface="Calibri"/>
              </a:rPr>
              <a:t>La computer grafica realistica si basa su algoritmi che simulano il comportamento della luce nel mondo reale. Tra questi, uno dei più accurati è il </a:t>
            </a:r>
            <a:r>
              <a:rPr lang="it-IT" sz="1800" dirty="0" err="1">
                <a:solidFill>
                  <a:schemeClr val="dk1"/>
                </a:solidFill>
                <a:latin typeface="Calibri"/>
                <a:ea typeface="Calibri"/>
                <a:cs typeface="Calibri"/>
                <a:sym typeface="Calibri"/>
              </a:rPr>
              <a:t>p</a:t>
            </a:r>
            <a:r>
              <a:rPr lang="it-IT" sz="1800" b="0" i="0" u="none" strike="noStrike" cap="none" dirty="0" err="1">
                <a:solidFill>
                  <a:schemeClr val="dk1"/>
                </a:solidFill>
                <a:latin typeface="Calibri"/>
                <a:ea typeface="Calibri"/>
                <a:cs typeface="Calibri"/>
                <a:sym typeface="Calibri"/>
              </a:rPr>
              <a:t>ath</a:t>
            </a:r>
            <a:r>
              <a:rPr lang="it-IT" sz="1800" b="0" i="0" u="none" strike="noStrike" cap="none" dirty="0">
                <a:solidFill>
                  <a:schemeClr val="dk1"/>
                </a:solidFill>
                <a:latin typeface="Calibri"/>
                <a:ea typeface="Calibri"/>
                <a:cs typeface="Calibri"/>
                <a:sym typeface="Calibri"/>
              </a:rPr>
              <a:t> tracing, un metodo di rendering che segue i percorsi della luce tracciando i raggi che partono dalla telecamera e interagiscono con l’ambiente virtuale.</a:t>
            </a:r>
          </a:p>
        </p:txBody>
      </p:sp>
      <p:sp>
        <p:nvSpPr>
          <p:cNvPr id="102" name="Google Shape;102;p2">
            <a:extLst>
              <a:ext uri="{FF2B5EF4-FFF2-40B4-BE49-F238E27FC236}">
                <a16:creationId xmlns:a16="http://schemas.microsoft.com/office/drawing/2014/main" id="{B20EEC42-EBE6-8F9C-D446-B87466B62FEB}"/>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BA2076B2-E558-09AE-9283-5A3A75199F28}"/>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3</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DCE14C24-5F9A-287F-E805-67E60C5F2EA5}"/>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pic>
        <p:nvPicPr>
          <p:cNvPr id="2" name="Immagine 1">
            <a:extLst>
              <a:ext uri="{FF2B5EF4-FFF2-40B4-BE49-F238E27FC236}">
                <a16:creationId xmlns:a16="http://schemas.microsoft.com/office/drawing/2014/main" id="{3DC31CCF-C446-20CA-4DE3-71B84D038C32}"/>
              </a:ext>
            </a:extLst>
          </p:cNvPr>
          <p:cNvPicPr>
            <a:picLocks noChangeAspect="1"/>
          </p:cNvPicPr>
          <p:nvPr/>
        </p:nvPicPr>
        <p:blipFill>
          <a:blip r:embed="rId4"/>
          <a:stretch>
            <a:fillRect/>
          </a:stretch>
        </p:blipFill>
        <p:spPr>
          <a:xfrm>
            <a:off x="1991032" y="3291018"/>
            <a:ext cx="5161936" cy="3247894"/>
          </a:xfrm>
          <a:prstGeom prst="rect">
            <a:avLst/>
          </a:prstGeom>
        </p:spPr>
      </p:pic>
    </p:spTree>
    <p:extLst>
      <p:ext uri="{BB962C8B-B14F-4D97-AF65-F5344CB8AC3E}">
        <p14:creationId xmlns:p14="http://schemas.microsoft.com/office/powerpoint/2010/main" val="1820873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p:cNvSpPr txBox="1"/>
          <p:nvPr/>
        </p:nvSpPr>
        <p:spPr>
          <a:xfrm>
            <a:off x="647700" y="1179513"/>
            <a:ext cx="7820100"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Introduzione: Libreria LWJGL</a:t>
            </a:r>
            <a:endParaRPr dirty="0"/>
          </a:p>
        </p:txBody>
      </p:sp>
      <p:sp>
        <p:nvSpPr>
          <p:cNvPr id="101" name="Google Shape;101;p2"/>
          <p:cNvSpPr txBox="1"/>
          <p:nvPr/>
        </p:nvSpPr>
        <p:spPr>
          <a:xfrm>
            <a:off x="647700" y="2006600"/>
            <a:ext cx="7820100" cy="147728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i="0" u="none" strike="noStrike" cap="none" dirty="0">
                <a:solidFill>
                  <a:schemeClr val="dk1"/>
                </a:solidFill>
                <a:latin typeface="Calibri"/>
                <a:ea typeface="Calibri"/>
                <a:cs typeface="Calibri"/>
                <a:sym typeface="Calibri"/>
              </a:rPr>
              <a:t>In questo progetto, è stato implementato un </a:t>
            </a:r>
            <a:r>
              <a:rPr lang="it-IT" sz="1800" dirty="0" err="1">
                <a:solidFill>
                  <a:schemeClr val="dk1"/>
                </a:solidFill>
                <a:latin typeface="Calibri"/>
                <a:ea typeface="Calibri"/>
                <a:cs typeface="Calibri"/>
                <a:sym typeface="Calibri"/>
              </a:rPr>
              <a:t>p</a:t>
            </a:r>
            <a:r>
              <a:rPr lang="it-IT" sz="1800" i="0" u="none" strike="noStrike" cap="none" dirty="0" err="1">
                <a:solidFill>
                  <a:schemeClr val="dk1"/>
                </a:solidFill>
                <a:latin typeface="Calibri"/>
                <a:ea typeface="Calibri"/>
                <a:cs typeface="Calibri"/>
                <a:sym typeface="Calibri"/>
              </a:rPr>
              <a:t>ath</a:t>
            </a:r>
            <a:r>
              <a:rPr lang="it-IT" sz="1800" i="0" u="none" strike="noStrike" cap="none" dirty="0">
                <a:solidFill>
                  <a:schemeClr val="dk1"/>
                </a:solidFill>
                <a:latin typeface="Calibri"/>
                <a:ea typeface="Calibri"/>
                <a:cs typeface="Calibri"/>
                <a:sym typeface="Calibri"/>
              </a:rPr>
              <a:t> </a:t>
            </a:r>
            <a:r>
              <a:rPr lang="it-IT" sz="1800" dirty="0" err="1">
                <a:solidFill>
                  <a:schemeClr val="dk1"/>
                </a:solidFill>
                <a:latin typeface="Calibri"/>
                <a:ea typeface="Calibri"/>
                <a:cs typeface="Calibri"/>
                <a:sym typeface="Calibri"/>
              </a:rPr>
              <a:t>t</a:t>
            </a:r>
            <a:r>
              <a:rPr lang="it-IT" sz="1800" i="0" u="none" strike="noStrike" cap="none" dirty="0" err="1">
                <a:solidFill>
                  <a:schemeClr val="dk1"/>
                </a:solidFill>
                <a:latin typeface="Calibri"/>
                <a:ea typeface="Calibri"/>
                <a:cs typeface="Calibri"/>
                <a:sym typeface="Calibri"/>
              </a:rPr>
              <a:t>racer</a:t>
            </a:r>
            <a:r>
              <a:rPr lang="it-IT" sz="1800" i="0" u="none" strike="noStrike" cap="none" dirty="0">
                <a:solidFill>
                  <a:schemeClr val="dk1"/>
                </a:solidFill>
                <a:latin typeface="Calibri"/>
                <a:ea typeface="Calibri"/>
                <a:cs typeface="Calibri"/>
                <a:sym typeface="Calibri"/>
              </a:rPr>
              <a:t> in </a:t>
            </a:r>
            <a:r>
              <a:rPr lang="it-IT" sz="1800" b="1" i="0" u="none" strike="noStrike" cap="none" dirty="0">
                <a:solidFill>
                  <a:schemeClr val="dk1"/>
                </a:solidFill>
                <a:latin typeface="Calibri"/>
                <a:ea typeface="Calibri"/>
                <a:cs typeface="Calibri"/>
                <a:sym typeface="Calibri"/>
              </a:rPr>
              <a:t>Java</a:t>
            </a:r>
            <a:r>
              <a:rPr lang="it-IT" sz="1800" i="0" u="none" strike="noStrike" cap="none" dirty="0">
                <a:solidFill>
                  <a:schemeClr val="dk1"/>
                </a:solidFill>
                <a:latin typeface="Calibri"/>
                <a:ea typeface="Calibri"/>
                <a:cs typeface="Calibri"/>
                <a:sym typeface="Calibri"/>
              </a:rPr>
              <a:t>, sfruttando </a:t>
            </a:r>
            <a:r>
              <a:rPr lang="it-IT" sz="1800" b="1" i="0" u="none" strike="noStrike" cap="none" dirty="0">
                <a:solidFill>
                  <a:schemeClr val="dk1"/>
                </a:solidFill>
                <a:latin typeface="Calibri"/>
                <a:ea typeface="Calibri"/>
                <a:cs typeface="Calibri"/>
                <a:sym typeface="Calibri"/>
              </a:rPr>
              <a:t>LWJGL</a:t>
            </a:r>
            <a:r>
              <a:rPr lang="it-IT" sz="1800" i="0" u="none" strike="noStrike" cap="none" dirty="0">
                <a:solidFill>
                  <a:schemeClr val="dk1"/>
                </a:solidFill>
                <a:latin typeface="Calibri"/>
                <a:ea typeface="Calibri"/>
                <a:cs typeface="Calibri"/>
                <a:sym typeface="Calibri"/>
              </a:rPr>
              <a:t> (</a:t>
            </a:r>
            <a:r>
              <a:rPr lang="it-IT" sz="1800" b="1" i="0" u="none" strike="noStrike" cap="none" dirty="0" err="1">
                <a:solidFill>
                  <a:schemeClr val="dk1"/>
                </a:solidFill>
                <a:latin typeface="Calibri"/>
                <a:ea typeface="Calibri"/>
                <a:cs typeface="Calibri"/>
                <a:sym typeface="Calibri"/>
              </a:rPr>
              <a:t>LightWeight</a:t>
            </a:r>
            <a:r>
              <a:rPr lang="it-IT" sz="1800" b="1" i="0" u="none" strike="noStrike" cap="none" dirty="0">
                <a:solidFill>
                  <a:schemeClr val="dk1"/>
                </a:solidFill>
                <a:latin typeface="Calibri"/>
                <a:ea typeface="Calibri"/>
                <a:cs typeface="Calibri"/>
                <a:sym typeface="Calibri"/>
              </a:rPr>
              <a:t> Java Game Library</a:t>
            </a:r>
            <a:r>
              <a:rPr lang="it-IT" sz="1800" i="0" u="none" strike="noStrike" cap="none" dirty="0">
                <a:solidFill>
                  <a:schemeClr val="dk1"/>
                </a:solidFill>
                <a:latin typeface="Calibri"/>
                <a:ea typeface="Calibri"/>
                <a:cs typeface="Calibri"/>
                <a:sym typeface="Calibri"/>
              </a:rPr>
              <a:t>), una libreria open source che fornisce accesso nativo a Open GL consentendo di scrivere applicazioni in Java, fornendo </a:t>
            </a:r>
            <a:r>
              <a:rPr lang="it-IT" sz="1800" i="0" u="none" strike="noStrike" cap="none" dirty="0" err="1">
                <a:solidFill>
                  <a:schemeClr val="dk1"/>
                </a:solidFill>
                <a:latin typeface="Calibri"/>
                <a:ea typeface="Calibri"/>
                <a:cs typeface="Calibri"/>
                <a:sym typeface="Calibri"/>
              </a:rPr>
              <a:t>binding</a:t>
            </a:r>
            <a:r>
              <a:rPr lang="it-IT" sz="1800" i="0" u="none" strike="noStrike" cap="none" dirty="0">
                <a:solidFill>
                  <a:schemeClr val="dk1"/>
                </a:solidFill>
                <a:latin typeface="Calibri"/>
                <a:ea typeface="Calibri"/>
                <a:cs typeface="Calibri"/>
                <a:sym typeface="Calibri"/>
              </a:rPr>
              <a:t> diretti alle API native. In particolare, l’uso di OpenGL attraverso LWJGL ha permesso di gestire rendering, shader e buffer grafici in maniera efficiente.</a:t>
            </a:r>
            <a:endParaRPr sz="1800" i="0" u="none" strike="noStrike" cap="none" dirty="0">
              <a:solidFill>
                <a:schemeClr val="dk1"/>
              </a:solidFill>
              <a:latin typeface="Calibri"/>
              <a:ea typeface="Calibri"/>
              <a:cs typeface="Calibri"/>
              <a:sym typeface="Calibri"/>
            </a:endParaRPr>
          </a:p>
        </p:txBody>
      </p:sp>
      <p:sp>
        <p:nvSpPr>
          <p:cNvPr id="102" name="Google Shape;102;p2"/>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4</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4E229A1E-3785-2FCD-56D0-DC57F8593622}"/>
              </a:ext>
            </a:extLst>
          </p:cNvPr>
          <p:cNvSpPr txBox="1"/>
          <p:nvPr/>
        </p:nvSpPr>
        <p:spPr>
          <a:xfrm>
            <a:off x="3948830" y="102624"/>
            <a:ext cx="4907116" cy="461665"/>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p:txBody>
      </p:sp>
      <p:pic>
        <p:nvPicPr>
          <p:cNvPr id="6" name="Immagine 5" descr="Immagine che contiene Carattere, testo, logo, Elementi grafici&#10;&#10;Il contenuto generato dall'IA potrebbe non essere corretto.">
            <a:extLst>
              <a:ext uri="{FF2B5EF4-FFF2-40B4-BE49-F238E27FC236}">
                <a16:creationId xmlns:a16="http://schemas.microsoft.com/office/drawing/2014/main" id="{7D7F5FD6-0136-2578-0D29-DAF132E203D2}"/>
              </a:ext>
            </a:extLst>
          </p:cNvPr>
          <p:cNvPicPr>
            <a:picLocks noChangeAspect="1"/>
          </p:cNvPicPr>
          <p:nvPr/>
        </p:nvPicPr>
        <p:blipFill>
          <a:blip r:embed="rId4"/>
          <a:stretch>
            <a:fillRect/>
          </a:stretch>
        </p:blipFill>
        <p:spPr>
          <a:xfrm>
            <a:off x="1450333" y="3793313"/>
            <a:ext cx="6243334" cy="22536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0E4E05BC-E06D-198D-10B9-D9A8B376BFB2}"/>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F30AD05A-AF0F-A4F4-949B-2552C4594D6A}"/>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6EE0351D-BF96-7F97-16FC-D04BECDDEF5A}"/>
              </a:ext>
            </a:extLst>
          </p:cNvPr>
          <p:cNvSpPr txBox="1"/>
          <p:nvPr/>
        </p:nvSpPr>
        <p:spPr>
          <a:xfrm>
            <a:off x="647700" y="1179513"/>
            <a:ext cx="4664075"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La scena</a:t>
            </a:r>
            <a:endParaRPr dirty="0"/>
          </a:p>
        </p:txBody>
      </p:sp>
      <p:sp>
        <p:nvSpPr>
          <p:cNvPr id="101" name="Google Shape;101;p2">
            <a:extLst>
              <a:ext uri="{FF2B5EF4-FFF2-40B4-BE49-F238E27FC236}">
                <a16:creationId xmlns:a16="http://schemas.microsoft.com/office/drawing/2014/main" id="{6E374890-4D72-0EFC-B726-897CDA53BD0D}"/>
              </a:ext>
            </a:extLst>
          </p:cNvPr>
          <p:cNvSpPr txBox="1"/>
          <p:nvPr/>
        </p:nvSpPr>
        <p:spPr>
          <a:xfrm>
            <a:off x="647700" y="2006600"/>
            <a:ext cx="7820100" cy="9232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dirty="0">
                <a:solidFill>
                  <a:schemeClr val="dk1"/>
                </a:solidFill>
                <a:latin typeface="Calibri"/>
                <a:ea typeface="Calibri"/>
                <a:cs typeface="Calibri"/>
                <a:sym typeface="Calibri"/>
              </a:rPr>
              <a:t>La scena rappresentata è una stanza con pareti di colori diversi, illuminata da una luce che proviene dal soffitto. All’interno della stanza ci sono due sfere, ciascuna di materiale diverso che interagisce in modo differente con i raggi luminosi.</a:t>
            </a:r>
            <a:endParaRPr lang="it-IT" sz="1800" b="0" i="0" u="none" strike="noStrike" cap="none" dirty="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46A8C73A-A0EA-6E63-B27A-07553BC8BAF9}"/>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398264A3-4150-9FAC-B677-F704A0FB305E}"/>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5</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51CF1782-7895-FF81-51C2-A3F8B6610B5A}"/>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pic>
        <p:nvPicPr>
          <p:cNvPr id="2" name="Segnaposto contenuto 4">
            <a:extLst>
              <a:ext uri="{FF2B5EF4-FFF2-40B4-BE49-F238E27FC236}">
                <a16:creationId xmlns:a16="http://schemas.microsoft.com/office/drawing/2014/main" id="{52EB243B-74CD-21E7-8879-7ACDA91B9509}"/>
              </a:ext>
            </a:extLst>
          </p:cNvPr>
          <p:cNvPicPr>
            <a:picLocks noChangeAspect="1"/>
          </p:cNvPicPr>
          <p:nvPr/>
        </p:nvPicPr>
        <p:blipFill>
          <a:blip r:embed="rId4"/>
          <a:stretch>
            <a:fillRect/>
          </a:stretch>
        </p:blipFill>
        <p:spPr>
          <a:xfrm>
            <a:off x="2385142" y="3083449"/>
            <a:ext cx="4373716" cy="3142238"/>
          </a:xfrm>
          <a:prstGeom prst="rect">
            <a:avLst/>
          </a:prstGeom>
          <a:noFill/>
          <a:ln>
            <a:noFill/>
          </a:ln>
        </p:spPr>
      </p:pic>
      <p:sp>
        <p:nvSpPr>
          <p:cNvPr id="6" name="CasellaDiTesto 5">
            <a:extLst>
              <a:ext uri="{FF2B5EF4-FFF2-40B4-BE49-F238E27FC236}">
                <a16:creationId xmlns:a16="http://schemas.microsoft.com/office/drawing/2014/main" id="{D1C3B631-7B49-080D-06E5-5C915FAA9143}"/>
              </a:ext>
            </a:extLst>
          </p:cNvPr>
          <p:cNvSpPr txBox="1"/>
          <p:nvPr/>
        </p:nvSpPr>
        <p:spPr>
          <a:xfrm>
            <a:off x="3410948" y="6217850"/>
            <a:ext cx="2005781" cy="276999"/>
          </a:xfrm>
          <a:prstGeom prst="rect">
            <a:avLst/>
          </a:prstGeom>
          <a:noFill/>
        </p:spPr>
        <p:txBody>
          <a:bodyPr wrap="square" rtlCol="0">
            <a:spAutoFit/>
          </a:bodyPr>
          <a:lstStyle/>
          <a:p>
            <a:pPr algn="ctr"/>
            <a:r>
              <a:rPr lang="it-IT" sz="1200" i="1" dirty="0"/>
              <a:t>256 campioni per pixel</a:t>
            </a:r>
          </a:p>
        </p:txBody>
      </p:sp>
    </p:spTree>
    <p:extLst>
      <p:ext uri="{BB962C8B-B14F-4D97-AF65-F5344CB8AC3E}">
        <p14:creationId xmlns:p14="http://schemas.microsoft.com/office/powerpoint/2010/main" val="3578280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EBB9D382-9BD9-2942-482B-067FB7C6EC3A}"/>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878A7AE5-D3B3-E56A-C9E6-BCBA9B234E9E}"/>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E4D305EF-6C82-23EF-1E16-49479D749ED9}"/>
              </a:ext>
            </a:extLst>
          </p:cNvPr>
          <p:cNvSpPr txBox="1"/>
          <p:nvPr/>
        </p:nvSpPr>
        <p:spPr>
          <a:xfrm>
            <a:off x="647700" y="1179513"/>
            <a:ext cx="4664075"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La scena</a:t>
            </a:r>
            <a:endParaRPr dirty="0"/>
          </a:p>
        </p:txBody>
      </p:sp>
      <p:sp>
        <p:nvSpPr>
          <p:cNvPr id="101" name="Google Shape;101;p2">
            <a:extLst>
              <a:ext uri="{FF2B5EF4-FFF2-40B4-BE49-F238E27FC236}">
                <a16:creationId xmlns:a16="http://schemas.microsoft.com/office/drawing/2014/main" id="{C8E3D807-EDEC-207D-AB96-03151AD58A38}"/>
              </a:ext>
            </a:extLst>
          </p:cNvPr>
          <p:cNvSpPr txBox="1"/>
          <p:nvPr/>
        </p:nvSpPr>
        <p:spPr>
          <a:xfrm>
            <a:off x="715888" y="1991852"/>
            <a:ext cx="7820100" cy="36932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dirty="0">
                <a:solidFill>
                  <a:schemeClr val="dk1"/>
                </a:solidFill>
                <a:latin typeface="Calibri"/>
                <a:ea typeface="Calibri"/>
                <a:cs typeface="Calibri"/>
                <a:sym typeface="Calibri"/>
              </a:rPr>
              <a:t>Per costruire la scena sono state utilizzate delle sfere con raggio estremamente grande per le pareti, semplificando il test per verificare le intersezioni.</a:t>
            </a:r>
          </a:p>
          <a:p>
            <a:pPr marL="0" marR="0" lvl="0" indent="0" algn="just" rtl="0">
              <a:spcBef>
                <a:spcPts val="0"/>
              </a:spcBef>
              <a:spcAft>
                <a:spcPts val="0"/>
              </a:spcAft>
              <a:buNone/>
            </a:pPr>
            <a:r>
              <a:rPr lang="it-IT" sz="1800" dirty="0">
                <a:solidFill>
                  <a:schemeClr val="dk1"/>
                </a:solidFill>
                <a:latin typeface="Calibri"/>
                <a:ea typeface="Calibri"/>
                <a:cs typeface="Calibri"/>
                <a:sym typeface="Calibri"/>
              </a:rPr>
              <a:t>I materiali che la compongono possono essere di quattro tipi a seconda di come interagiscono  con la luce:</a:t>
            </a:r>
          </a:p>
          <a:p>
            <a:pPr marL="0" marR="0" lvl="0" indent="0" algn="just" rtl="0">
              <a:spcBef>
                <a:spcPts val="0"/>
              </a:spcBef>
              <a:spcAft>
                <a:spcPts val="0"/>
              </a:spcAft>
              <a:buNone/>
            </a:pPr>
            <a:endParaRPr lang="it-IT" sz="1800" dirty="0">
              <a:solidFill>
                <a:schemeClr val="dk1"/>
              </a:solidFill>
              <a:latin typeface="Calibri"/>
              <a:ea typeface="Calibri"/>
              <a:cs typeface="Calibri"/>
              <a:sym typeface="Calibri"/>
            </a:endParaRPr>
          </a:p>
          <a:p>
            <a:pPr marL="0" marR="0" lvl="0" indent="0" algn="just" rtl="0">
              <a:spcBef>
                <a:spcPts val="0"/>
              </a:spcBef>
              <a:spcAft>
                <a:spcPts val="0"/>
              </a:spcAft>
              <a:buNone/>
            </a:pPr>
            <a:r>
              <a:rPr lang="it-IT" sz="1800" b="1" dirty="0" err="1">
                <a:solidFill>
                  <a:schemeClr val="dk1"/>
                </a:solidFill>
                <a:latin typeface="Calibri"/>
                <a:ea typeface="Calibri"/>
                <a:cs typeface="Calibri"/>
                <a:sym typeface="Calibri"/>
              </a:rPr>
              <a:t>Lambertiano</a:t>
            </a:r>
            <a:r>
              <a:rPr lang="it-IT" sz="1800" b="1" dirty="0">
                <a:solidFill>
                  <a:schemeClr val="dk1"/>
                </a:solidFill>
                <a:latin typeface="Calibri"/>
                <a:ea typeface="Calibri"/>
                <a:cs typeface="Calibri"/>
                <a:sym typeface="Calibri"/>
              </a:rPr>
              <a:t> (o diffusivo): </a:t>
            </a:r>
            <a:r>
              <a:rPr lang="it-IT" sz="1800" dirty="0">
                <a:solidFill>
                  <a:schemeClr val="dk1"/>
                </a:solidFill>
                <a:latin typeface="Calibri"/>
                <a:ea typeface="Calibri"/>
                <a:cs typeface="Calibri"/>
                <a:sym typeface="Calibri"/>
              </a:rPr>
              <a:t>per le pareti, il pavimento e il soffitto.</a:t>
            </a:r>
          </a:p>
          <a:p>
            <a:pPr marL="0" marR="0" lvl="0" indent="0" algn="just" rtl="0">
              <a:spcBef>
                <a:spcPts val="0"/>
              </a:spcBef>
              <a:spcAft>
                <a:spcPts val="0"/>
              </a:spcAft>
              <a:buNone/>
            </a:pPr>
            <a:endParaRPr lang="it-IT" sz="1800" dirty="0">
              <a:solidFill>
                <a:schemeClr val="dk1"/>
              </a:solidFill>
              <a:latin typeface="Calibri"/>
              <a:ea typeface="Calibri"/>
              <a:cs typeface="Calibri"/>
              <a:sym typeface="Calibri"/>
            </a:endParaRPr>
          </a:p>
          <a:p>
            <a:pPr marL="0" marR="0" lvl="0" indent="0" algn="just" rtl="0">
              <a:spcBef>
                <a:spcPts val="0"/>
              </a:spcBef>
              <a:spcAft>
                <a:spcPts val="0"/>
              </a:spcAft>
              <a:buNone/>
            </a:pPr>
            <a:r>
              <a:rPr lang="it-IT" sz="1800" b="1" dirty="0">
                <a:solidFill>
                  <a:schemeClr val="dk1"/>
                </a:solidFill>
                <a:latin typeface="Calibri"/>
                <a:ea typeface="Calibri"/>
                <a:cs typeface="Calibri"/>
                <a:sym typeface="Calibri"/>
              </a:rPr>
              <a:t>Rifrangente: </a:t>
            </a:r>
            <a:r>
              <a:rPr lang="it-IT" sz="1800" dirty="0">
                <a:solidFill>
                  <a:schemeClr val="dk1"/>
                </a:solidFill>
                <a:latin typeface="Calibri"/>
                <a:ea typeface="Calibri"/>
                <a:cs typeface="Calibri"/>
                <a:sym typeface="Calibri"/>
              </a:rPr>
              <a:t>una delle sfere devia la luce, facendo cambiare direzione al raggio.</a:t>
            </a:r>
          </a:p>
          <a:p>
            <a:pPr marL="0" marR="0" lvl="0" indent="0" algn="just" rtl="0">
              <a:spcBef>
                <a:spcPts val="0"/>
              </a:spcBef>
              <a:spcAft>
                <a:spcPts val="0"/>
              </a:spcAft>
              <a:buNone/>
            </a:pPr>
            <a:endParaRPr lang="it-IT" sz="1800" dirty="0">
              <a:solidFill>
                <a:schemeClr val="dk1"/>
              </a:solidFill>
              <a:latin typeface="Calibri"/>
              <a:ea typeface="Calibri"/>
              <a:cs typeface="Calibri"/>
              <a:sym typeface="Calibri"/>
            </a:endParaRPr>
          </a:p>
          <a:p>
            <a:pPr marL="0" marR="0" lvl="0" indent="0" algn="just" rtl="0">
              <a:spcBef>
                <a:spcPts val="0"/>
              </a:spcBef>
              <a:spcAft>
                <a:spcPts val="0"/>
              </a:spcAft>
              <a:buNone/>
            </a:pPr>
            <a:r>
              <a:rPr lang="it-IT" sz="1800" b="1" dirty="0">
                <a:solidFill>
                  <a:schemeClr val="dk1"/>
                </a:solidFill>
                <a:latin typeface="Calibri"/>
                <a:ea typeface="Calibri"/>
                <a:cs typeface="Calibri"/>
                <a:sym typeface="Calibri"/>
              </a:rPr>
              <a:t>Riflettente: </a:t>
            </a:r>
            <a:r>
              <a:rPr lang="it-IT" sz="1800" dirty="0">
                <a:solidFill>
                  <a:schemeClr val="dk1"/>
                </a:solidFill>
                <a:latin typeface="Calibri"/>
                <a:ea typeface="Calibri"/>
                <a:cs typeface="Calibri"/>
                <a:sym typeface="Calibri"/>
              </a:rPr>
              <a:t>l’altra sfera riflette in modo speculare la luce.</a:t>
            </a:r>
          </a:p>
          <a:p>
            <a:pPr marL="0" marR="0" lvl="0" indent="0" algn="just" rtl="0">
              <a:spcBef>
                <a:spcPts val="0"/>
              </a:spcBef>
              <a:spcAft>
                <a:spcPts val="0"/>
              </a:spcAft>
              <a:buNone/>
            </a:pPr>
            <a:endParaRPr lang="it-IT" sz="1800" dirty="0">
              <a:solidFill>
                <a:schemeClr val="dk1"/>
              </a:solidFill>
              <a:latin typeface="Calibri"/>
              <a:ea typeface="Calibri"/>
              <a:cs typeface="Calibri"/>
              <a:sym typeface="Calibri"/>
            </a:endParaRPr>
          </a:p>
          <a:p>
            <a:pPr marL="0" marR="0" lvl="0" indent="0" algn="just" rtl="0">
              <a:spcBef>
                <a:spcPts val="0"/>
              </a:spcBef>
              <a:spcAft>
                <a:spcPts val="0"/>
              </a:spcAft>
              <a:buNone/>
            </a:pPr>
            <a:r>
              <a:rPr lang="it-IT" sz="1800" b="1" dirty="0">
                <a:solidFill>
                  <a:schemeClr val="dk1"/>
                </a:solidFill>
                <a:latin typeface="Calibri"/>
                <a:ea typeface="Calibri"/>
                <a:cs typeface="Calibri"/>
                <a:sym typeface="Calibri"/>
              </a:rPr>
              <a:t>Emissivo: </a:t>
            </a:r>
            <a:r>
              <a:rPr lang="it-IT" sz="1800" dirty="0">
                <a:solidFill>
                  <a:schemeClr val="dk1"/>
                </a:solidFill>
                <a:latin typeface="Calibri"/>
                <a:ea typeface="Calibri"/>
                <a:cs typeface="Calibri"/>
                <a:sym typeface="Calibri"/>
              </a:rPr>
              <a:t>per illuminare la stanza è stata inserita una sfera che emette luce.</a:t>
            </a:r>
            <a:br>
              <a:rPr lang="it-IT" sz="1800" dirty="0">
                <a:solidFill>
                  <a:schemeClr val="dk1"/>
                </a:solidFill>
                <a:latin typeface="Calibri"/>
                <a:ea typeface="Calibri"/>
                <a:cs typeface="Calibri"/>
                <a:sym typeface="Calibri"/>
              </a:rPr>
            </a:br>
            <a:endParaRPr lang="it-IT" sz="1800" b="0" i="0" u="none" strike="noStrike" cap="none" dirty="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219EB77A-A18C-9870-80E4-2705CF32F828}"/>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929A9040-9704-BA8C-055B-2C3313357439}"/>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6</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CD7B9B3C-373E-B4B4-8FDE-31E575984699}"/>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spTree>
    <p:extLst>
      <p:ext uri="{BB962C8B-B14F-4D97-AF65-F5344CB8AC3E}">
        <p14:creationId xmlns:p14="http://schemas.microsoft.com/office/powerpoint/2010/main" val="1037362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E9DE3890-667C-0976-55AD-4C57B65F9938}"/>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DA8CB84D-43D6-AA41-4D87-5C2982349BA7}"/>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9A289B8A-5C54-C975-7C9A-FE9981B27954}"/>
              </a:ext>
            </a:extLst>
          </p:cNvPr>
          <p:cNvSpPr txBox="1"/>
          <p:nvPr/>
        </p:nvSpPr>
        <p:spPr>
          <a:xfrm>
            <a:off x="647700" y="1179513"/>
            <a:ext cx="7607300"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Presentazione codice: Java</a:t>
            </a:r>
            <a:endParaRPr lang="it-IT" dirty="0"/>
          </a:p>
        </p:txBody>
      </p:sp>
      <p:sp>
        <p:nvSpPr>
          <p:cNvPr id="101" name="Google Shape;101;p2">
            <a:extLst>
              <a:ext uri="{FF2B5EF4-FFF2-40B4-BE49-F238E27FC236}">
                <a16:creationId xmlns:a16="http://schemas.microsoft.com/office/drawing/2014/main" id="{5A68961D-7429-FF09-834D-28DF913EB379}"/>
              </a:ext>
            </a:extLst>
          </p:cNvPr>
          <p:cNvSpPr txBox="1"/>
          <p:nvPr/>
        </p:nvSpPr>
        <p:spPr>
          <a:xfrm>
            <a:off x="647700" y="2006600"/>
            <a:ext cx="7888288" cy="42780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dirty="0">
                <a:solidFill>
                  <a:schemeClr val="dk1"/>
                </a:solidFill>
                <a:latin typeface="Calibri"/>
                <a:ea typeface="Calibri"/>
                <a:cs typeface="Calibri"/>
                <a:sym typeface="Calibri"/>
              </a:rPr>
              <a:t>Per generare un’immagine con il compute shader è stata inizialmente creata e allocata una </a:t>
            </a:r>
            <a:r>
              <a:rPr lang="it-IT" sz="1800" b="1" dirty="0">
                <a:solidFill>
                  <a:schemeClr val="dk1"/>
                </a:solidFill>
                <a:latin typeface="Calibri"/>
                <a:ea typeface="Calibri"/>
                <a:cs typeface="Calibri"/>
                <a:sym typeface="Calibri"/>
              </a:rPr>
              <a:t>texture </a:t>
            </a:r>
            <a:r>
              <a:rPr lang="it-IT" sz="1800" dirty="0">
                <a:solidFill>
                  <a:schemeClr val="dk1"/>
                </a:solidFill>
                <a:latin typeface="Calibri"/>
                <a:ea typeface="Calibri"/>
                <a:cs typeface="Calibri"/>
                <a:sym typeface="Calibri"/>
              </a:rPr>
              <a:t>delle dimensioni della finestra.</a:t>
            </a:r>
          </a:p>
          <a:p>
            <a:pPr marL="0" marR="0" lvl="0" indent="0" algn="just" rtl="0">
              <a:spcBef>
                <a:spcPts val="0"/>
              </a:spcBef>
              <a:spcAft>
                <a:spcPts val="0"/>
              </a:spcAft>
              <a:buNone/>
            </a:pPr>
            <a:endParaRPr lang="it-IT" sz="1600" dirty="0">
              <a:solidFill>
                <a:schemeClr val="dk1"/>
              </a:solidFill>
              <a:latin typeface="Calibri"/>
              <a:ea typeface="Calibri"/>
              <a:cs typeface="Calibri"/>
              <a:sym typeface="Calibri"/>
            </a:endParaRP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Codice Java:</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int</a:t>
            </a:r>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outputTexture</a:t>
            </a:r>
            <a:r>
              <a:rPr lang="it-IT" i="1" dirty="0">
                <a:solidFill>
                  <a:schemeClr val="dk1"/>
                </a:solidFill>
                <a:latin typeface="Consolas" panose="020B0609020204030204" pitchFamily="49" charset="0"/>
                <a:ea typeface="Calibri"/>
                <a:cs typeface="Calibri"/>
                <a:sym typeface="Calibri"/>
              </a:rPr>
              <a:t> = </a:t>
            </a:r>
            <a:r>
              <a:rPr lang="it-IT" i="1" dirty="0" err="1">
                <a:solidFill>
                  <a:schemeClr val="dk1"/>
                </a:solidFill>
                <a:latin typeface="Consolas" panose="020B0609020204030204" pitchFamily="49" charset="0"/>
                <a:ea typeface="Calibri"/>
                <a:cs typeface="Calibri"/>
                <a:sym typeface="Calibri"/>
              </a:rPr>
              <a:t>glGenTextures</a:t>
            </a:r>
            <a:r>
              <a:rPr lang="it-IT" i="1" dirty="0">
                <a:solidFill>
                  <a:schemeClr val="dk1"/>
                </a:solidFill>
                <a:latin typeface="Consolas" panose="020B0609020204030204" pitchFamily="49" charset="0"/>
                <a:ea typeface="Calibri"/>
                <a:cs typeface="Calibri"/>
                <a:sym typeface="Calibri"/>
              </a:rPr>
              <a:t>();</a:t>
            </a:r>
          </a:p>
          <a:p>
            <a:pPr lvl="1"/>
            <a:r>
              <a:rPr lang="fr-FR" i="1" dirty="0">
                <a:solidFill>
                  <a:schemeClr val="dk1"/>
                </a:solidFill>
                <a:latin typeface="Consolas" panose="020B0609020204030204" pitchFamily="49" charset="0"/>
                <a:ea typeface="Calibri"/>
                <a:cs typeface="Calibri"/>
                <a:sym typeface="Calibri"/>
              </a:rPr>
              <a:t>  </a:t>
            </a:r>
            <a:r>
              <a:rPr lang="fr-FR" i="1" dirty="0" err="1">
                <a:solidFill>
                  <a:schemeClr val="dk1"/>
                </a:solidFill>
                <a:latin typeface="Consolas" panose="020B0609020204030204" pitchFamily="49" charset="0"/>
                <a:ea typeface="Calibri"/>
                <a:cs typeface="Calibri"/>
                <a:sym typeface="Calibri"/>
              </a:rPr>
              <a:t>glBindTexture</a:t>
            </a:r>
            <a:r>
              <a:rPr lang="fr-FR" i="1" dirty="0">
                <a:solidFill>
                  <a:schemeClr val="dk1"/>
                </a:solidFill>
                <a:latin typeface="Consolas" panose="020B0609020204030204" pitchFamily="49" charset="0"/>
                <a:ea typeface="Calibri"/>
                <a:cs typeface="Calibri"/>
                <a:sym typeface="Calibri"/>
              </a:rPr>
              <a:t>(GL_TEXTURE_2D, texture);</a:t>
            </a:r>
            <a:endParaRPr lang="it-IT" i="1" dirty="0">
              <a:solidFill>
                <a:schemeClr val="dk1"/>
              </a:solidFill>
              <a:latin typeface="Consolas" panose="020B0609020204030204" pitchFamily="49" charset="0"/>
              <a:ea typeface="Calibri"/>
              <a:cs typeface="Calibri"/>
              <a:sym typeface="Calibri"/>
            </a:endParaRPr>
          </a:p>
          <a:p>
            <a:pPr lvl="1"/>
            <a:r>
              <a:rPr lang="it-IT" i="1" dirty="0">
                <a:solidFill>
                  <a:schemeClr val="dk1"/>
                </a:solidFill>
                <a:latin typeface="Consolas" panose="020B0609020204030204" pitchFamily="49" charset="0"/>
                <a:ea typeface="Calibri"/>
                <a:cs typeface="Calibri"/>
                <a:sym typeface="Calibri"/>
              </a:rPr>
              <a:t>  […]</a:t>
            </a:r>
          </a:p>
          <a:p>
            <a:pPr lvl="1"/>
            <a:r>
              <a:rPr lang="it-IT" i="1" dirty="0">
                <a:solidFill>
                  <a:schemeClr val="dk1"/>
                </a:solidFill>
                <a:latin typeface="Consolas" panose="020B0609020204030204" pitchFamily="49" charset="0"/>
                <a:ea typeface="Calibri"/>
                <a:cs typeface="Calibri"/>
                <a:sym typeface="Calibri"/>
              </a:rPr>
              <a:t>  glTexImage2D(GL_TEXTURE_2D, 0, GL_RGBA32F, </a:t>
            </a:r>
            <a:r>
              <a:rPr lang="it-IT" i="1" dirty="0" err="1">
                <a:solidFill>
                  <a:schemeClr val="dk1"/>
                </a:solidFill>
                <a:latin typeface="Consolas" panose="020B0609020204030204" pitchFamily="49" charset="0"/>
                <a:ea typeface="Calibri"/>
                <a:cs typeface="Calibri"/>
                <a:sym typeface="Calibri"/>
              </a:rPr>
              <a:t>width</a:t>
            </a:r>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height</a:t>
            </a:r>
            <a:r>
              <a:rPr lang="it-IT" i="1" dirty="0">
                <a:solidFill>
                  <a:schemeClr val="dk1"/>
                </a:solidFill>
                <a:latin typeface="Consolas" panose="020B0609020204030204" pitchFamily="49" charset="0"/>
                <a:ea typeface="Calibri"/>
                <a:cs typeface="Calibri"/>
                <a:sym typeface="Calibri"/>
              </a:rPr>
              <a:t>, 0,</a:t>
            </a:r>
          </a:p>
          <a:p>
            <a:pPr lvl="1"/>
            <a:r>
              <a:rPr lang="it-IT" i="1" dirty="0">
                <a:solidFill>
                  <a:schemeClr val="dk1"/>
                </a:solidFill>
                <a:latin typeface="Consolas" panose="020B0609020204030204" pitchFamily="49" charset="0"/>
                <a:ea typeface="Calibri"/>
                <a:cs typeface="Calibri"/>
                <a:sym typeface="Calibri"/>
              </a:rPr>
              <a:t>  GL_RGBA,GL_FLOAT, 0);</a:t>
            </a:r>
          </a:p>
          <a:p>
            <a:pPr marL="0" marR="0" lvl="0" indent="0" algn="just" rtl="0">
              <a:spcBef>
                <a:spcPts val="0"/>
              </a:spcBef>
              <a:spcAft>
                <a:spcPts val="0"/>
              </a:spcAft>
              <a:buNone/>
            </a:pPr>
            <a:endParaRPr lang="it-IT" sz="1800" i="1" dirty="0">
              <a:solidFill>
                <a:schemeClr val="dk1"/>
              </a:solidFill>
              <a:latin typeface="Calibri"/>
              <a:ea typeface="Calibri"/>
              <a:cs typeface="Calibri"/>
              <a:sym typeface="Calibri"/>
            </a:endParaRPr>
          </a:p>
          <a:p>
            <a:pPr marL="0" marR="0" lvl="0" indent="0" algn="just" rtl="0">
              <a:spcBef>
                <a:spcPts val="0"/>
              </a:spcBef>
              <a:spcAft>
                <a:spcPts val="0"/>
              </a:spcAft>
              <a:buNone/>
            </a:pPr>
            <a:r>
              <a:rPr lang="it-IT" sz="1800" dirty="0">
                <a:solidFill>
                  <a:schemeClr val="dk1"/>
                </a:solidFill>
                <a:latin typeface="Calibri"/>
                <a:ea typeface="Calibri"/>
                <a:cs typeface="Calibri"/>
                <a:sym typeface="Calibri"/>
              </a:rPr>
              <a:t>Successivamente è stato fatto il </a:t>
            </a:r>
            <a:r>
              <a:rPr lang="it-IT" sz="1800" b="1" dirty="0" err="1">
                <a:solidFill>
                  <a:schemeClr val="dk1"/>
                </a:solidFill>
                <a:latin typeface="Calibri"/>
                <a:ea typeface="Calibri"/>
                <a:cs typeface="Calibri"/>
                <a:sym typeface="Calibri"/>
              </a:rPr>
              <a:t>binding</a:t>
            </a:r>
            <a:r>
              <a:rPr lang="it-IT" sz="1800" dirty="0">
                <a:solidFill>
                  <a:schemeClr val="dk1"/>
                </a:solidFill>
                <a:latin typeface="Calibri"/>
                <a:ea typeface="Calibri"/>
                <a:cs typeface="Calibri"/>
                <a:sym typeface="Calibri"/>
              </a:rPr>
              <a:t> della texture all’</a:t>
            </a:r>
            <a:r>
              <a:rPr lang="it-IT" sz="1800" i="1" dirty="0">
                <a:solidFill>
                  <a:schemeClr val="dk1"/>
                </a:solidFill>
                <a:latin typeface="Calibri"/>
                <a:ea typeface="Calibri"/>
                <a:cs typeface="Calibri"/>
                <a:sym typeface="Calibri"/>
              </a:rPr>
              <a:t>image </a:t>
            </a:r>
            <a:r>
              <a:rPr lang="it-IT" sz="1800" i="1" dirty="0" err="1">
                <a:solidFill>
                  <a:schemeClr val="dk1"/>
                </a:solidFill>
                <a:latin typeface="Calibri"/>
                <a:ea typeface="Calibri"/>
                <a:cs typeface="Calibri"/>
                <a:sym typeface="Calibri"/>
              </a:rPr>
              <a:t>unit</a:t>
            </a:r>
            <a:r>
              <a:rPr lang="it-IT" sz="1800" i="1" dirty="0">
                <a:solidFill>
                  <a:schemeClr val="dk1"/>
                </a:solidFill>
                <a:latin typeface="Calibri"/>
                <a:ea typeface="Calibri"/>
                <a:cs typeface="Calibri"/>
                <a:sym typeface="Calibri"/>
              </a:rPr>
              <a:t> 0 </a:t>
            </a:r>
            <a:r>
              <a:rPr lang="it-IT" sz="1800" dirty="0">
                <a:solidFill>
                  <a:schemeClr val="dk1"/>
                </a:solidFill>
                <a:latin typeface="Calibri"/>
                <a:ea typeface="Calibri"/>
                <a:cs typeface="Calibri"/>
                <a:sym typeface="Calibri"/>
              </a:rPr>
              <a:t>(corrispondente al </a:t>
            </a:r>
            <a:r>
              <a:rPr lang="it-IT" sz="1800" i="1" dirty="0" err="1">
                <a:solidFill>
                  <a:schemeClr val="dk1"/>
                </a:solidFill>
                <a:latin typeface="Calibri"/>
                <a:ea typeface="Calibri"/>
                <a:cs typeface="Calibri"/>
                <a:sym typeface="Calibri"/>
              </a:rPr>
              <a:t>binding</a:t>
            </a:r>
            <a:r>
              <a:rPr lang="it-IT" sz="1800" i="1" dirty="0">
                <a:solidFill>
                  <a:schemeClr val="dk1"/>
                </a:solidFill>
                <a:latin typeface="Calibri"/>
                <a:ea typeface="Calibri"/>
                <a:cs typeface="Calibri"/>
                <a:sym typeface="Calibri"/>
              </a:rPr>
              <a:t> point 0) </a:t>
            </a:r>
            <a:r>
              <a:rPr lang="it-IT" sz="1800" dirty="0">
                <a:solidFill>
                  <a:schemeClr val="dk1"/>
                </a:solidFill>
                <a:latin typeface="Calibri"/>
                <a:ea typeface="Calibri"/>
                <a:cs typeface="Calibri"/>
                <a:sym typeface="Calibri"/>
              </a:rPr>
              <a:t>per far scrivere il colore calcolato dal compute shader direttamente dal codice </a:t>
            </a:r>
            <a:r>
              <a:rPr lang="it-IT" sz="1800" b="1" dirty="0">
                <a:solidFill>
                  <a:schemeClr val="dk1"/>
                </a:solidFill>
                <a:latin typeface="Calibri"/>
                <a:ea typeface="Calibri"/>
                <a:cs typeface="Calibri"/>
                <a:sym typeface="Calibri"/>
              </a:rPr>
              <a:t>GLSL</a:t>
            </a:r>
            <a:r>
              <a:rPr lang="it-IT" sz="1800" dirty="0">
                <a:solidFill>
                  <a:schemeClr val="dk1"/>
                </a:solidFill>
                <a:latin typeface="Calibri"/>
                <a:ea typeface="Calibri"/>
                <a:cs typeface="Calibri"/>
                <a:sym typeface="Calibri"/>
              </a:rPr>
              <a:t>.</a:t>
            </a:r>
            <a:endParaRPr lang="it-IT" sz="1800" b="0" i="1" u="none" strike="noStrike" cap="none" dirty="0">
              <a:solidFill>
                <a:schemeClr val="dk1"/>
              </a:solidFill>
              <a:latin typeface="Calibri"/>
              <a:ea typeface="Calibri"/>
              <a:cs typeface="Calibri"/>
              <a:sym typeface="Calibri"/>
            </a:endParaRPr>
          </a:p>
          <a:p>
            <a:pPr marL="0" marR="0" lvl="0" indent="0" rtl="0">
              <a:spcBef>
                <a:spcPts val="0"/>
              </a:spcBef>
              <a:spcAft>
                <a:spcPts val="0"/>
              </a:spcAft>
              <a:buNone/>
            </a:pPr>
            <a:endParaRPr lang="it-IT" sz="1800" b="0" u="none" strike="noStrike" cap="none" dirty="0">
              <a:solidFill>
                <a:schemeClr val="dk1"/>
              </a:solidFill>
              <a:latin typeface="Calibri"/>
              <a:ea typeface="Calibri"/>
              <a:cs typeface="Calibri"/>
              <a:sym typeface="Calibri"/>
            </a:endParaRP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Codice Java: </a:t>
            </a:r>
          </a:p>
          <a:p>
            <a:pPr marL="0" marR="0" lvl="0" indent="0"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glBindImageTexture</a:t>
            </a:r>
            <a:r>
              <a:rPr lang="it-IT" b="0" i="1" u="none" strike="noStrike" cap="none" dirty="0">
                <a:solidFill>
                  <a:schemeClr val="dk1"/>
                </a:solidFill>
                <a:latin typeface="Consolas" panose="020B0609020204030204" pitchFamily="49" charset="0"/>
                <a:ea typeface="Calibri"/>
                <a:cs typeface="Calibri"/>
                <a:sym typeface="Calibri"/>
              </a:rPr>
              <a:t>(0, </a:t>
            </a:r>
            <a:r>
              <a:rPr lang="it-IT" b="0" i="1" u="none" strike="noStrike" cap="none" dirty="0" err="1">
                <a:solidFill>
                  <a:schemeClr val="dk1"/>
                </a:solidFill>
                <a:latin typeface="Consolas" panose="020B0609020204030204" pitchFamily="49" charset="0"/>
                <a:ea typeface="Calibri"/>
                <a:cs typeface="Calibri"/>
                <a:sym typeface="Calibri"/>
              </a:rPr>
              <a:t>outputTexture</a:t>
            </a:r>
            <a:r>
              <a:rPr lang="it-IT" b="0" i="1" u="none" strike="noStrike" cap="none" dirty="0">
                <a:solidFill>
                  <a:schemeClr val="dk1"/>
                </a:solidFill>
                <a:latin typeface="Consolas" panose="020B0609020204030204" pitchFamily="49" charset="0"/>
                <a:ea typeface="Calibri"/>
                <a:cs typeface="Calibri"/>
                <a:sym typeface="Calibri"/>
              </a:rPr>
              <a:t>, 0, false, 0, GL_WRITE_ONLY,GL_RGBA32F);</a:t>
            </a:r>
          </a:p>
          <a:p>
            <a:pPr marL="0" marR="0" lvl="0" indent="0" algn="just" rtl="0">
              <a:spcBef>
                <a:spcPts val="0"/>
              </a:spcBef>
              <a:spcAft>
                <a:spcPts val="0"/>
              </a:spcAft>
              <a:buNone/>
            </a:pPr>
            <a:endParaRPr lang="it-IT" sz="1800" i="1" dirty="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512B3226-37D8-63A4-4CBC-91251BD1E46D}"/>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9890F738-67AD-6A25-BD94-C5D6BFB6A73B}"/>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7</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FCC967A7-1ED8-E192-3514-28563D306819}"/>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spTree>
    <p:extLst>
      <p:ext uri="{BB962C8B-B14F-4D97-AF65-F5344CB8AC3E}">
        <p14:creationId xmlns:p14="http://schemas.microsoft.com/office/powerpoint/2010/main" val="1044498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9EE62071-A9E7-A95E-FF2F-5DE5A0F827B7}"/>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B35A62EA-14F5-3796-8414-CF0B5888A7DC}"/>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7674EF35-5FF1-CBDF-3312-100BE98750B0}"/>
              </a:ext>
            </a:extLst>
          </p:cNvPr>
          <p:cNvSpPr txBox="1"/>
          <p:nvPr/>
        </p:nvSpPr>
        <p:spPr>
          <a:xfrm>
            <a:off x="647700" y="1179513"/>
            <a:ext cx="7607300"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Presentazione codice: Java</a:t>
            </a:r>
            <a:endParaRPr lang="it-IT" dirty="0"/>
          </a:p>
        </p:txBody>
      </p:sp>
      <p:sp>
        <p:nvSpPr>
          <p:cNvPr id="101" name="Google Shape;101;p2">
            <a:extLst>
              <a:ext uri="{FF2B5EF4-FFF2-40B4-BE49-F238E27FC236}">
                <a16:creationId xmlns:a16="http://schemas.microsoft.com/office/drawing/2014/main" id="{2E4EB76E-EC40-5CE8-5D14-38C92E97001C}"/>
              </a:ext>
            </a:extLst>
          </p:cNvPr>
          <p:cNvSpPr txBox="1"/>
          <p:nvPr/>
        </p:nvSpPr>
        <p:spPr>
          <a:xfrm>
            <a:off x="647700" y="2006600"/>
            <a:ext cx="7888288" cy="41857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dirty="0">
                <a:solidFill>
                  <a:schemeClr val="dk1"/>
                </a:solidFill>
                <a:latin typeface="Calibri"/>
                <a:ea typeface="Calibri"/>
                <a:cs typeface="Calibri"/>
                <a:sym typeface="Calibri"/>
              </a:rPr>
              <a:t>In modo simile sono passate anche le sfere, utilizzando però l’</a:t>
            </a:r>
            <a:r>
              <a:rPr lang="it-IT" sz="1800" b="1" dirty="0">
                <a:solidFill>
                  <a:schemeClr val="dk1"/>
                </a:solidFill>
                <a:latin typeface="Calibri"/>
                <a:ea typeface="Calibri"/>
                <a:cs typeface="Calibri"/>
                <a:sym typeface="Calibri"/>
              </a:rPr>
              <a:t>SSBO (Shader Storage Buffer Object)</a:t>
            </a:r>
            <a:r>
              <a:rPr lang="it-IT" sz="1800" dirty="0">
                <a:solidFill>
                  <a:schemeClr val="dk1"/>
                </a:solidFill>
                <a:latin typeface="Calibri"/>
                <a:ea typeface="Calibri"/>
                <a:cs typeface="Calibri"/>
                <a:sym typeface="Calibri"/>
              </a:rPr>
              <a:t>, una struttura dati flessibile particolarmente utile nei compute shader quando si gestiscono grandi quantità di dati, e il </a:t>
            </a:r>
            <a:r>
              <a:rPr lang="it-IT" sz="1800" i="1" dirty="0" err="1">
                <a:solidFill>
                  <a:schemeClr val="dk1"/>
                </a:solidFill>
                <a:latin typeface="Calibri"/>
                <a:ea typeface="Calibri"/>
                <a:cs typeface="Calibri"/>
                <a:sym typeface="Calibri"/>
              </a:rPr>
              <a:t>binding</a:t>
            </a:r>
            <a:r>
              <a:rPr lang="it-IT" sz="1800" i="1" dirty="0">
                <a:solidFill>
                  <a:schemeClr val="dk1"/>
                </a:solidFill>
                <a:latin typeface="Calibri"/>
                <a:ea typeface="Calibri"/>
                <a:cs typeface="Calibri"/>
                <a:sym typeface="Calibri"/>
              </a:rPr>
              <a:t> point 1</a:t>
            </a:r>
            <a:r>
              <a:rPr lang="it-IT" sz="1800" dirty="0">
                <a:solidFill>
                  <a:schemeClr val="dk1"/>
                </a:solidFill>
                <a:latin typeface="Calibri"/>
                <a:ea typeface="Calibri"/>
                <a:cs typeface="Calibri"/>
                <a:sym typeface="Calibri"/>
              </a:rPr>
              <a:t>.</a:t>
            </a:r>
          </a:p>
          <a:p>
            <a:pPr marL="0" marR="0" lvl="0" indent="0" algn="just" rtl="0">
              <a:spcBef>
                <a:spcPts val="0"/>
              </a:spcBef>
              <a:spcAft>
                <a:spcPts val="0"/>
              </a:spcAft>
              <a:buNone/>
            </a:pPr>
            <a:endParaRPr lang="it-IT" sz="1600" dirty="0">
              <a:solidFill>
                <a:schemeClr val="dk1"/>
              </a:solidFill>
              <a:latin typeface="Calibri"/>
              <a:ea typeface="Calibri"/>
              <a:cs typeface="Calibri"/>
              <a:sym typeface="Calibri"/>
            </a:endParaRPr>
          </a:p>
          <a:p>
            <a:pPr marL="0" marR="0" lvl="0" indent="0"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Codice Java:</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FloatBuffer</a:t>
            </a:r>
            <a:r>
              <a:rPr lang="it-IT" i="1" dirty="0">
                <a:solidFill>
                  <a:schemeClr val="dk1"/>
                </a:solidFill>
                <a:latin typeface="Consolas" panose="020B0609020204030204" pitchFamily="49" charset="0"/>
                <a:ea typeface="Calibri"/>
                <a:cs typeface="Calibri"/>
                <a:sym typeface="Calibri"/>
              </a:rPr>
              <a:t> buffer = </a:t>
            </a:r>
            <a:r>
              <a:rPr lang="it-IT" i="1" dirty="0" err="1">
                <a:solidFill>
                  <a:schemeClr val="dk1"/>
                </a:solidFill>
                <a:latin typeface="Consolas" panose="020B0609020204030204" pitchFamily="49" charset="0"/>
                <a:ea typeface="Calibri"/>
                <a:cs typeface="Calibri"/>
                <a:sym typeface="Calibri"/>
              </a:rPr>
              <a:t>BufferUtils.createFloatBuffer</a:t>
            </a:r>
            <a:r>
              <a:rPr lang="it-IT" i="1" dirty="0">
                <a:solidFill>
                  <a:schemeClr val="dk1"/>
                </a:solidFill>
                <a:latin typeface="Consolas" panose="020B0609020204030204" pitchFamily="49" charset="0"/>
                <a:ea typeface="Calibri"/>
                <a:cs typeface="Calibri"/>
                <a:sym typeface="Calibri"/>
              </a:rPr>
              <a:t>(</a:t>
            </a:r>
            <a:r>
              <a:rPr lang="it-IT" i="1" dirty="0" err="1">
                <a:solidFill>
                  <a:schemeClr val="dk1"/>
                </a:solidFill>
                <a:latin typeface="Consolas" panose="020B0609020204030204" pitchFamily="49" charset="0"/>
                <a:ea typeface="Calibri"/>
                <a:cs typeface="Calibri"/>
                <a:sym typeface="Calibri"/>
              </a:rPr>
              <a:t>spheres.length</a:t>
            </a:r>
            <a:r>
              <a:rPr lang="it-IT" i="1" dirty="0">
                <a:solidFill>
                  <a:schemeClr val="dk1"/>
                </a:solidFill>
                <a:latin typeface="Consolas" panose="020B0609020204030204" pitchFamily="49" charset="0"/>
                <a:ea typeface="Calibri"/>
                <a:cs typeface="Calibri"/>
                <a:sym typeface="Calibri"/>
              </a:rPr>
              <a:t> * 8);</a:t>
            </a:r>
          </a:p>
          <a:p>
            <a:pPr lvl="1"/>
            <a:r>
              <a:rPr lang="it-IT" i="1" dirty="0">
                <a:solidFill>
                  <a:schemeClr val="dk1"/>
                </a:solidFill>
                <a:latin typeface="Consolas" panose="020B0609020204030204" pitchFamily="49" charset="0"/>
                <a:ea typeface="Calibri"/>
                <a:cs typeface="Calibri"/>
                <a:sym typeface="Calibri"/>
              </a:rPr>
              <a:t>  for (Sphere </a:t>
            </a:r>
            <a:r>
              <a:rPr lang="it-IT" i="1" dirty="0" err="1">
                <a:solidFill>
                  <a:schemeClr val="dk1"/>
                </a:solidFill>
                <a:latin typeface="Consolas" panose="020B0609020204030204" pitchFamily="49" charset="0"/>
                <a:ea typeface="Calibri"/>
                <a:cs typeface="Calibri"/>
                <a:sym typeface="Calibri"/>
              </a:rPr>
              <a:t>sphere</a:t>
            </a:r>
            <a:r>
              <a:rPr lang="it-IT" i="1" dirty="0">
                <a:solidFill>
                  <a:schemeClr val="dk1"/>
                </a:solidFill>
                <a:latin typeface="Consolas" panose="020B0609020204030204" pitchFamily="49" charset="0"/>
                <a:ea typeface="Calibri"/>
                <a:cs typeface="Calibri"/>
                <a:sym typeface="Calibri"/>
              </a:rPr>
              <a:t> : </a:t>
            </a:r>
            <a:r>
              <a:rPr lang="it-IT" i="1" dirty="0" err="1">
                <a:solidFill>
                  <a:schemeClr val="dk1"/>
                </a:solidFill>
                <a:latin typeface="Consolas" panose="020B0609020204030204" pitchFamily="49" charset="0"/>
                <a:ea typeface="Calibri"/>
                <a:cs typeface="Calibri"/>
                <a:sym typeface="Calibri"/>
              </a:rPr>
              <a:t>spheres</a:t>
            </a:r>
            <a:r>
              <a:rPr lang="it-IT" i="1" dirty="0">
                <a:solidFill>
                  <a:schemeClr val="dk1"/>
                </a:solidFill>
                <a:latin typeface="Consolas" panose="020B0609020204030204" pitchFamily="49" charset="0"/>
                <a:ea typeface="Calibri"/>
                <a:cs typeface="Calibri"/>
                <a:sym typeface="Calibri"/>
              </a:rPr>
              <a:t>) {</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buffer.put</a:t>
            </a:r>
            <a:r>
              <a:rPr lang="it-IT" i="1" dirty="0">
                <a:solidFill>
                  <a:schemeClr val="dk1"/>
                </a:solidFill>
                <a:latin typeface="Consolas" panose="020B0609020204030204" pitchFamily="49" charset="0"/>
                <a:ea typeface="Calibri"/>
                <a:cs typeface="Calibri"/>
                <a:sym typeface="Calibri"/>
              </a:rPr>
              <a:t>(</a:t>
            </a:r>
            <a:r>
              <a:rPr lang="it-IT" i="1" dirty="0" err="1">
                <a:solidFill>
                  <a:schemeClr val="dk1"/>
                </a:solidFill>
                <a:latin typeface="Consolas" panose="020B0609020204030204" pitchFamily="49" charset="0"/>
                <a:ea typeface="Calibri"/>
                <a:cs typeface="Calibri"/>
                <a:sym typeface="Calibri"/>
              </a:rPr>
              <a:t>sphere.center.x</a:t>
            </a:r>
            <a:r>
              <a:rPr lang="it-IT" i="1" dirty="0">
                <a:solidFill>
                  <a:schemeClr val="dk1"/>
                </a:solidFill>
                <a:latin typeface="Consolas" panose="020B0609020204030204" pitchFamily="49" charset="0"/>
                <a:ea typeface="Calibri"/>
                <a:cs typeface="Calibri"/>
                <a:sym typeface="Calibri"/>
              </a:rPr>
              <a:t>).put(</a:t>
            </a:r>
            <a:r>
              <a:rPr lang="it-IT" i="1" dirty="0" err="1">
                <a:solidFill>
                  <a:schemeClr val="dk1"/>
                </a:solidFill>
                <a:latin typeface="Consolas" panose="020B0609020204030204" pitchFamily="49" charset="0"/>
                <a:ea typeface="Calibri"/>
                <a:cs typeface="Calibri"/>
                <a:sym typeface="Calibri"/>
              </a:rPr>
              <a:t>sphere.center.y</a:t>
            </a:r>
            <a:r>
              <a:rPr lang="it-IT" i="1" dirty="0">
                <a:solidFill>
                  <a:schemeClr val="dk1"/>
                </a:solidFill>
                <a:latin typeface="Consolas" panose="020B0609020204030204" pitchFamily="49" charset="0"/>
                <a:ea typeface="Calibri"/>
                <a:cs typeface="Calibri"/>
                <a:sym typeface="Calibri"/>
              </a:rPr>
              <a:t>).put(</a:t>
            </a:r>
            <a:r>
              <a:rPr lang="it-IT" i="1" dirty="0" err="1">
                <a:solidFill>
                  <a:schemeClr val="dk1"/>
                </a:solidFill>
                <a:latin typeface="Consolas" panose="020B0609020204030204" pitchFamily="49" charset="0"/>
                <a:ea typeface="Calibri"/>
                <a:cs typeface="Calibri"/>
                <a:sym typeface="Calibri"/>
              </a:rPr>
              <a:t>sphere.center.z</a:t>
            </a:r>
            <a:r>
              <a:rPr lang="it-IT" i="1" dirty="0">
                <a:solidFill>
                  <a:schemeClr val="dk1"/>
                </a:solidFill>
                <a:latin typeface="Consolas" panose="020B0609020204030204" pitchFamily="49" charset="0"/>
                <a:ea typeface="Calibri"/>
                <a:cs typeface="Calibri"/>
                <a:sym typeface="Calibri"/>
              </a:rPr>
              <a:t>);</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buffer.put</a:t>
            </a:r>
            <a:r>
              <a:rPr lang="it-IT" i="1" dirty="0">
                <a:solidFill>
                  <a:schemeClr val="dk1"/>
                </a:solidFill>
                <a:latin typeface="Consolas" panose="020B0609020204030204" pitchFamily="49" charset="0"/>
                <a:ea typeface="Calibri"/>
                <a:cs typeface="Calibri"/>
                <a:sym typeface="Calibri"/>
              </a:rPr>
              <a:t>(</a:t>
            </a:r>
            <a:r>
              <a:rPr lang="it-IT" i="1" dirty="0" err="1">
                <a:solidFill>
                  <a:schemeClr val="dk1"/>
                </a:solidFill>
                <a:latin typeface="Consolas" panose="020B0609020204030204" pitchFamily="49" charset="0"/>
                <a:ea typeface="Calibri"/>
                <a:cs typeface="Calibri"/>
                <a:sym typeface="Calibri"/>
              </a:rPr>
              <a:t>sphere.radius</a:t>
            </a:r>
            <a:r>
              <a:rPr lang="it-IT" i="1" dirty="0">
                <a:solidFill>
                  <a:schemeClr val="dk1"/>
                </a:solidFill>
                <a:latin typeface="Consolas" panose="020B0609020204030204" pitchFamily="49" charset="0"/>
                <a:ea typeface="Calibri"/>
                <a:cs typeface="Calibri"/>
                <a:sym typeface="Calibri"/>
              </a:rPr>
              <a:t>);</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buffer.put</a:t>
            </a:r>
            <a:r>
              <a:rPr lang="it-IT" i="1" dirty="0">
                <a:solidFill>
                  <a:schemeClr val="dk1"/>
                </a:solidFill>
                <a:latin typeface="Consolas" panose="020B0609020204030204" pitchFamily="49" charset="0"/>
                <a:ea typeface="Calibri"/>
                <a:cs typeface="Calibri"/>
                <a:sym typeface="Calibri"/>
              </a:rPr>
              <a:t>(</a:t>
            </a:r>
            <a:r>
              <a:rPr lang="it-IT" i="1" dirty="0" err="1">
                <a:solidFill>
                  <a:schemeClr val="dk1"/>
                </a:solidFill>
                <a:latin typeface="Consolas" panose="020B0609020204030204" pitchFamily="49" charset="0"/>
                <a:ea typeface="Calibri"/>
                <a:cs typeface="Calibri"/>
                <a:sym typeface="Calibri"/>
              </a:rPr>
              <a:t>sphere.albedo.x</a:t>
            </a:r>
            <a:r>
              <a:rPr lang="it-IT" i="1" dirty="0">
                <a:solidFill>
                  <a:schemeClr val="dk1"/>
                </a:solidFill>
                <a:latin typeface="Consolas" panose="020B0609020204030204" pitchFamily="49" charset="0"/>
                <a:ea typeface="Calibri"/>
                <a:cs typeface="Calibri"/>
                <a:sym typeface="Calibri"/>
              </a:rPr>
              <a:t>).put(</a:t>
            </a:r>
            <a:r>
              <a:rPr lang="it-IT" i="1" dirty="0" err="1">
                <a:solidFill>
                  <a:schemeClr val="dk1"/>
                </a:solidFill>
                <a:latin typeface="Consolas" panose="020B0609020204030204" pitchFamily="49" charset="0"/>
                <a:ea typeface="Calibri"/>
                <a:cs typeface="Calibri"/>
                <a:sym typeface="Calibri"/>
              </a:rPr>
              <a:t>sphere.albedo.y</a:t>
            </a:r>
            <a:r>
              <a:rPr lang="it-IT" i="1" dirty="0">
                <a:solidFill>
                  <a:schemeClr val="dk1"/>
                </a:solidFill>
                <a:latin typeface="Consolas" panose="020B0609020204030204" pitchFamily="49" charset="0"/>
                <a:ea typeface="Calibri"/>
                <a:cs typeface="Calibri"/>
                <a:sym typeface="Calibri"/>
              </a:rPr>
              <a:t>).put(</a:t>
            </a:r>
            <a:r>
              <a:rPr lang="it-IT" i="1" dirty="0" err="1">
                <a:solidFill>
                  <a:schemeClr val="dk1"/>
                </a:solidFill>
                <a:latin typeface="Consolas" panose="020B0609020204030204" pitchFamily="49" charset="0"/>
                <a:ea typeface="Calibri"/>
                <a:cs typeface="Calibri"/>
                <a:sym typeface="Calibri"/>
              </a:rPr>
              <a:t>sphere.albedo.z</a:t>
            </a:r>
            <a:r>
              <a:rPr lang="it-IT" i="1" dirty="0">
                <a:solidFill>
                  <a:schemeClr val="dk1"/>
                </a:solidFill>
                <a:latin typeface="Consolas" panose="020B0609020204030204" pitchFamily="49" charset="0"/>
                <a:ea typeface="Calibri"/>
                <a:cs typeface="Calibri"/>
                <a:sym typeface="Calibri"/>
              </a:rPr>
              <a:t>);</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buffer.put</a:t>
            </a:r>
            <a:r>
              <a:rPr lang="it-IT" i="1" dirty="0">
                <a:solidFill>
                  <a:schemeClr val="dk1"/>
                </a:solidFill>
                <a:latin typeface="Consolas" panose="020B0609020204030204" pitchFamily="49" charset="0"/>
                <a:ea typeface="Calibri"/>
                <a:cs typeface="Calibri"/>
                <a:sym typeface="Calibri"/>
              </a:rPr>
              <a:t>(</a:t>
            </a:r>
            <a:r>
              <a:rPr lang="it-IT" i="1" dirty="0" err="1">
                <a:solidFill>
                  <a:schemeClr val="dk1"/>
                </a:solidFill>
                <a:latin typeface="Consolas" panose="020B0609020204030204" pitchFamily="49" charset="0"/>
                <a:ea typeface="Calibri"/>
                <a:cs typeface="Calibri"/>
                <a:sym typeface="Calibri"/>
              </a:rPr>
              <a:t>sphere.materialType</a:t>
            </a:r>
            <a:r>
              <a:rPr lang="it-IT" i="1" dirty="0">
                <a:solidFill>
                  <a:schemeClr val="dk1"/>
                </a:solidFill>
                <a:latin typeface="Consolas" panose="020B0609020204030204" pitchFamily="49" charset="0"/>
                <a:ea typeface="Calibri"/>
                <a:cs typeface="Calibri"/>
                <a:sym typeface="Calibri"/>
              </a:rPr>
              <a:t>);</a:t>
            </a:r>
          </a:p>
          <a:p>
            <a:pPr lvl="1"/>
            <a:r>
              <a:rPr lang="it-IT" i="1" dirty="0">
                <a:solidFill>
                  <a:schemeClr val="dk1"/>
                </a:solidFill>
                <a:latin typeface="Consolas" panose="020B0609020204030204" pitchFamily="49" charset="0"/>
                <a:ea typeface="Calibri"/>
                <a:cs typeface="Calibri"/>
                <a:sym typeface="Calibri"/>
              </a:rPr>
              <a:t>  }</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buffer.flip</a:t>
            </a:r>
            <a:r>
              <a:rPr lang="it-IT" i="1" dirty="0">
                <a:solidFill>
                  <a:schemeClr val="dk1"/>
                </a:solidFill>
                <a:latin typeface="Consolas" panose="020B0609020204030204" pitchFamily="49" charset="0"/>
                <a:ea typeface="Calibri"/>
                <a:cs typeface="Calibri"/>
                <a:sym typeface="Calibri"/>
              </a:rPr>
              <a:t>();</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int</a:t>
            </a:r>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ssbo</a:t>
            </a:r>
            <a:r>
              <a:rPr lang="it-IT" i="1" dirty="0">
                <a:solidFill>
                  <a:schemeClr val="dk1"/>
                </a:solidFill>
                <a:latin typeface="Consolas" panose="020B0609020204030204" pitchFamily="49" charset="0"/>
                <a:ea typeface="Calibri"/>
                <a:cs typeface="Calibri"/>
                <a:sym typeface="Calibri"/>
              </a:rPr>
              <a:t> = </a:t>
            </a:r>
            <a:r>
              <a:rPr lang="it-IT" i="1" dirty="0" err="1">
                <a:solidFill>
                  <a:schemeClr val="dk1"/>
                </a:solidFill>
                <a:latin typeface="Consolas" panose="020B0609020204030204" pitchFamily="49" charset="0"/>
                <a:ea typeface="Calibri"/>
                <a:cs typeface="Calibri"/>
                <a:sym typeface="Calibri"/>
              </a:rPr>
              <a:t>glGenBuffers</a:t>
            </a:r>
            <a:r>
              <a:rPr lang="it-IT" i="1" dirty="0">
                <a:solidFill>
                  <a:schemeClr val="dk1"/>
                </a:solidFill>
                <a:latin typeface="Consolas" panose="020B0609020204030204" pitchFamily="49" charset="0"/>
                <a:ea typeface="Calibri"/>
                <a:cs typeface="Calibri"/>
                <a:sym typeface="Calibri"/>
              </a:rPr>
              <a:t>();</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glBindBuffer</a:t>
            </a:r>
            <a:r>
              <a:rPr lang="it-IT" i="1" dirty="0">
                <a:solidFill>
                  <a:schemeClr val="dk1"/>
                </a:solidFill>
                <a:latin typeface="Consolas" panose="020B0609020204030204" pitchFamily="49" charset="0"/>
                <a:ea typeface="Calibri"/>
                <a:cs typeface="Calibri"/>
                <a:sym typeface="Calibri"/>
              </a:rPr>
              <a:t>(GL_SHADER_STORAGE_BUFFER, </a:t>
            </a:r>
            <a:r>
              <a:rPr lang="it-IT" i="1" dirty="0" err="1">
                <a:solidFill>
                  <a:schemeClr val="dk1"/>
                </a:solidFill>
                <a:latin typeface="Consolas" panose="020B0609020204030204" pitchFamily="49" charset="0"/>
                <a:ea typeface="Calibri"/>
                <a:cs typeface="Calibri"/>
                <a:sym typeface="Calibri"/>
              </a:rPr>
              <a:t>ssbo</a:t>
            </a:r>
            <a:r>
              <a:rPr lang="it-IT" i="1" dirty="0">
                <a:solidFill>
                  <a:schemeClr val="dk1"/>
                </a:solidFill>
                <a:latin typeface="Consolas" panose="020B0609020204030204" pitchFamily="49" charset="0"/>
                <a:ea typeface="Calibri"/>
                <a:cs typeface="Calibri"/>
                <a:sym typeface="Calibri"/>
              </a:rPr>
              <a:t>);</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glBufferData</a:t>
            </a:r>
            <a:r>
              <a:rPr lang="it-IT" i="1" dirty="0">
                <a:solidFill>
                  <a:schemeClr val="dk1"/>
                </a:solidFill>
                <a:latin typeface="Consolas" panose="020B0609020204030204" pitchFamily="49" charset="0"/>
                <a:ea typeface="Calibri"/>
                <a:cs typeface="Calibri"/>
                <a:sym typeface="Calibri"/>
              </a:rPr>
              <a:t>(GL_SHADER_STORAGE_BUFFER, buffer, GL_STATIC_DRAW);</a:t>
            </a:r>
          </a:p>
          <a:p>
            <a:pPr lvl="1"/>
            <a:r>
              <a:rPr lang="it-IT" i="1" dirty="0">
                <a:solidFill>
                  <a:schemeClr val="dk1"/>
                </a:solidFill>
                <a:latin typeface="Consolas" panose="020B0609020204030204" pitchFamily="49" charset="0"/>
                <a:ea typeface="Calibri"/>
                <a:cs typeface="Calibri"/>
                <a:sym typeface="Calibri"/>
              </a:rPr>
              <a:t>  </a:t>
            </a:r>
            <a:r>
              <a:rPr lang="it-IT" i="1" dirty="0" err="1">
                <a:solidFill>
                  <a:schemeClr val="dk1"/>
                </a:solidFill>
                <a:latin typeface="Consolas" panose="020B0609020204030204" pitchFamily="49" charset="0"/>
                <a:ea typeface="Calibri"/>
                <a:cs typeface="Calibri"/>
                <a:sym typeface="Calibri"/>
              </a:rPr>
              <a:t>glBindBufferBase</a:t>
            </a:r>
            <a:r>
              <a:rPr lang="it-IT" i="1" dirty="0">
                <a:solidFill>
                  <a:schemeClr val="dk1"/>
                </a:solidFill>
                <a:latin typeface="Consolas" panose="020B0609020204030204" pitchFamily="49" charset="0"/>
                <a:ea typeface="Calibri"/>
                <a:cs typeface="Calibri"/>
                <a:sym typeface="Calibri"/>
              </a:rPr>
              <a:t>(GL_SHADER_STORAGE_BUFFER, 1, </a:t>
            </a:r>
            <a:r>
              <a:rPr lang="it-IT" i="1" dirty="0" err="1">
                <a:solidFill>
                  <a:schemeClr val="dk1"/>
                </a:solidFill>
                <a:latin typeface="Consolas" panose="020B0609020204030204" pitchFamily="49" charset="0"/>
                <a:ea typeface="Calibri"/>
                <a:cs typeface="Calibri"/>
                <a:sym typeface="Calibri"/>
              </a:rPr>
              <a:t>ssbo</a:t>
            </a:r>
            <a:r>
              <a:rPr lang="it-IT" i="1" dirty="0">
                <a:solidFill>
                  <a:schemeClr val="dk1"/>
                </a:solidFill>
                <a:latin typeface="Consolas" panose="020B0609020204030204" pitchFamily="49" charset="0"/>
                <a:ea typeface="Calibri"/>
                <a:cs typeface="Calibri"/>
                <a:sym typeface="Calibri"/>
              </a:rPr>
              <a:t>);</a:t>
            </a:r>
          </a:p>
          <a:p>
            <a:pPr lvl="1"/>
            <a:endParaRPr lang="it-IT" i="1" dirty="0">
              <a:solidFill>
                <a:schemeClr val="dk1"/>
              </a:solidFill>
              <a:latin typeface="Consolas" panose="020B0609020204030204" pitchFamily="49" charset="0"/>
              <a:ea typeface="Calibri"/>
              <a:cs typeface="Calibri"/>
              <a:sym typeface="Calibri"/>
            </a:endParaRPr>
          </a:p>
        </p:txBody>
      </p:sp>
      <p:sp>
        <p:nvSpPr>
          <p:cNvPr id="102" name="Google Shape;102;p2">
            <a:extLst>
              <a:ext uri="{FF2B5EF4-FFF2-40B4-BE49-F238E27FC236}">
                <a16:creationId xmlns:a16="http://schemas.microsoft.com/office/drawing/2014/main" id="{BEA4B5C7-416D-1706-DFF5-D862095D605A}"/>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971E961A-C5B1-1A32-6816-ED31D3AA98E4}"/>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8</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551FCE36-191A-316E-F98E-CD5AC618AB66}"/>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spTree>
    <p:extLst>
      <p:ext uri="{BB962C8B-B14F-4D97-AF65-F5344CB8AC3E}">
        <p14:creationId xmlns:p14="http://schemas.microsoft.com/office/powerpoint/2010/main" val="1120134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7D5AF779-4E89-CFE1-3CA8-6FE020CA9B64}"/>
            </a:ext>
          </a:extLst>
        </p:cNvPr>
        <p:cNvGrpSpPr/>
        <p:nvPr/>
      </p:nvGrpSpPr>
      <p:grpSpPr>
        <a:xfrm>
          <a:off x="0" y="0"/>
          <a:ext cx="0" cy="0"/>
          <a:chOff x="0" y="0"/>
          <a:chExt cx="0" cy="0"/>
        </a:xfrm>
      </p:grpSpPr>
      <p:pic>
        <p:nvPicPr>
          <p:cNvPr id="98" name="Google Shape;98;p2">
            <a:extLst>
              <a:ext uri="{FF2B5EF4-FFF2-40B4-BE49-F238E27FC236}">
                <a16:creationId xmlns:a16="http://schemas.microsoft.com/office/drawing/2014/main" id="{A9F445F8-D896-128C-A7DE-5FCCD9BE4227}"/>
              </a:ext>
            </a:extLst>
          </p:cNvPr>
          <p:cNvPicPr preferRelativeResize="0"/>
          <p:nvPr/>
        </p:nvPicPr>
        <p:blipFill rotWithShape="1">
          <a:blip r:embed="rId3">
            <a:alphaModFix/>
          </a:blip>
          <a:srcRect/>
          <a:stretch/>
        </p:blipFill>
        <p:spPr>
          <a:xfrm>
            <a:off x="0" y="-6349"/>
            <a:ext cx="9144000" cy="6864349"/>
          </a:xfrm>
          <a:prstGeom prst="rect">
            <a:avLst/>
          </a:prstGeom>
          <a:noFill/>
          <a:ln>
            <a:noFill/>
          </a:ln>
        </p:spPr>
      </p:pic>
      <p:sp>
        <p:nvSpPr>
          <p:cNvPr id="100" name="Google Shape;100;p2">
            <a:extLst>
              <a:ext uri="{FF2B5EF4-FFF2-40B4-BE49-F238E27FC236}">
                <a16:creationId xmlns:a16="http://schemas.microsoft.com/office/drawing/2014/main" id="{3D3D6FDE-7668-B672-9182-8916D1D36AE7}"/>
              </a:ext>
            </a:extLst>
          </p:cNvPr>
          <p:cNvSpPr txBox="1"/>
          <p:nvPr/>
        </p:nvSpPr>
        <p:spPr>
          <a:xfrm>
            <a:off x="647700" y="1179513"/>
            <a:ext cx="7888288"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800" b="1" dirty="0">
                <a:solidFill>
                  <a:srgbClr val="366092"/>
                </a:solidFill>
              </a:rPr>
              <a:t>Presentazione codice: Java</a:t>
            </a:r>
            <a:endParaRPr dirty="0"/>
          </a:p>
        </p:txBody>
      </p:sp>
      <p:sp>
        <p:nvSpPr>
          <p:cNvPr id="101" name="Google Shape;101;p2">
            <a:extLst>
              <a:ext uri="{FF2B5EF4-FFF2-40B4-BE49-F238E27FC236}">
                <a16:creationId xmlns:a16="http://schemas.microsoft.com/office/drawing/2014/main" id="{F6EE97D8-5DC4-C4CD-5838-B91B25596197}"/>
              </a:ext>
            </a:extLst>
          </p:cNvPr>
          <p:cNvSpPr txBox="1"/>
          <p:nvPr/>
        </p:nvSpPr>
        <p:spPr>
          <a:xfrm>
            <a:off x="647700" y="2006600"/>
            <a:ext cx="7820100" cy="19389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Codice Java: </a:t>
            </a:r>
          </a:p>
          <a:p>
            <a:pPr marL="0" marR="0" lvl="0" indent="0" algn="just"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int</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workGroupSize</a:t>
            </a:r>
            <a:r>
              <a:rPr lang="it-IT" b="0" i="1" u="none" strike="noStrike" cap="none" dirty="0">
                <a:solidFill>
                  <a:schemeClr val="dk1"/>
                </a:solidFill>
                <a:latin typeface="Consolas" panose="020B0609020204030204" pitchFamily="49" charset="0"/>
                <a:ea typeface="Calibri"/>
                <a:cs typeface="Calibri"/>
                <a:sym typeface="Calibri"/>
              </a:rPr>
              <a:t> = 16;</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int</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workGroupsX</a:t>
            </a:r>
            <a:r>
              <a:rPr lang="it-IT" b="0" i="1" u="none" strike="noStrike" cap="none" dirty="0">
                <a:solidFill>
                  <a:schemeClr val="dk1"/>
                </a:solidFill>
                <a:latin typeface="Consolas" panose="020B0609020204030204" pitchFamily="49" charset="0"/>
                <a:ea typeface="Calibri"/>
                <a:cs typeface="Calibri"/>
                <a:sym typeface="Calibri"/>
              </a:rPr>
              <a:t> = (</a:t>
            </a:r>
            <a:r>
              <a:rPr lang="it-IT" b="0" i="1" u="none" strike="noStrike" cap="none" dirty="0" err="1">
                <a:solidFill>
                  <a:schemeClr val="dk1"/>
                </a:solidFill>
                <a:latin typeface="Consolas" panose="020B0609020204030204" pitchFamily="49" charset="0"/>
                <a:ea typeface="Calibri"/>
                <a:cs typeface="Calibri"/>
                <a:sym typeface="Calibri"/>
              </a:rPr>
              <a:t>width</a:t>
            </a:r>
            <a:r>
              <a:rPr lang="it-IT" b="0" i="1" u="none" strike="noStrike" cap="none" dirty="0">
                <a:solidFill>
                  <a:schemeClr val="dk1"/>
                </a:solidFill>
                <a:latin typeface="Consolas" panose="020B0609020204030204" pitchFamily="49" charset="0"/>
                <a:ea typeface="Calibri"/>
                <a:cs typeface="Calibri"/>
                <a:sym typeface="Calibri"/>
              </a:rPr>
              <a:t> + </a:t>
            </a:r>
            <a:r>
              <a:rPr lang="it-IT" b="0" i="1" u="none" strike="noStrike" cap="none" dirty="0" err="1">
                <a:solidFill>
                  <a:schemeClr val="dk1"/>
                </a:solidFill>
                <a:latin typeface="Consolas" panose="020B0609020204030204" pitchFamily="49" charset="0"/>
                <a:ea typeface="Calibri"/>
                <a:cs typeface="Calibri"/>
                <a:sym typeface="Calibri"/>
              </a:rPr>
              <a:t>workGroupSize</a:t>
            </a:r>
            <a:r>
              <a:rPr lang="it-IT" b="0" i="1" u="none" strike="noStrike" cap="none" dirty="0">
                <a:solidFill>
                  <a:schemeClr val="dk1"/>
                </a:solidFill>
                <a:latin typeface="Consolas" panose="020B0609020204030204" pitchFamily="49" charset="0"/>
                <a:ea typeface="Calibri"/>
                <a:cs typeface="Calibri"/>
                <a:sym typeface="Calibri"/>
              </a:rPr>
              <a:t> - 1) / </a:t>
            </a:r>
            <a:r>
              <a:rPr lang="it-IT" b="0" i="1" u="none" strike="noStrike" cap="none" dirty="0" err="1">
                <a:solidFill>
                  <a:schemeClr val="dk1"/>
                </a:solidFill>
                <a:latin typeface="Consolas" panose="020B0609020204030204" pitchFamily="49" charset="0"/>
                <a:ea typeface="Calibri"/>
                <a:cs typeface="Calibri"/>
                <a:sym typeface="Calibri"/>
              </a:rPr>
              <a:t>workGroupSize</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int</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workGroupsY</a:t>
            </a:r>
            <a:r>
              <a:rPr lang="it-IT" b="0" i="1" u="none" strike="noStrike" cap="none" dirty="0">
                <a:solidFill>
                  <a:schemeClr val="dk1"/>
                </a:solidFill>
                <a:latin typeface="Consolas" panose="020B0609020204030204" pitchFamily="49" charset="0"/>
                <a:ea typeface="Calibri"/>
                <a:cs typeface="Calibri"/>
                <a:sym typeface="Calibri"/>
              </a:rPr>
              <a:t> = (</a:t>
            </a:r>
            <a:r>
              <a:rPr lang="it-IT" b="0" i="1" u="none" strike="noStrike" cap="none" dirty="0" err="1">
                <a:solidFill>
                  <a:schemeClr val="dk1"/>
                </a:solidFill>
                <a:latin typeface="Consolas" panose="020B0609020204030204" pitchFamily="49" charset="0"/>
                <a:ea typeface="Calibri"/>
                <a:cs typeface="Calibri"/>
                <a:sym typeface="Calibri"/>
              </a:rPr>
              <a:t>height</a:t>
            </a:r>
            <a:r>
              <a:rPr lang="it-IT" b="0" i="1" u="none" strike="noStrike" cap="none" dirty="0">
                <a:solidFill>
                  <a:schemeClr val="dk1"/>
                </a:solidFill>
                <a:latin typeface="Consolas" panose="020B0609020204030204" pitchFamily="49" charset="0"/>
                <a:ea typeface="Calibri"/>
                <a:cs typeface="Calibri"/>
                <a:sym typeface="Calibri"/>
              </a:rPr>
              <a:t> + </a:t>
            </a:r>
            <a:r>
              <a:rPr lang="it-IT" b="0" i="1" u="none" strike="noStrike" cap="none" dirty="0" err="1">
                <a:solidFill>
                  <a:schemeClr val="dk1"/>
                </a:solidFill>
                <a:latin typeface="Consolas" panose="020B0609020204030204" pitchFamily="49" charset="0"/>
                <a:ea typeface="Calibri"/>
                <a:cs typeface="Calibri"/>
                <a:sym typeface="Calibri"/>
              </a:rPr>
              <a:t>workGroupSize</a:t>
            </a:r>
            <a:r>
              <a:rPr lang="it-IT" b="0" i="1" u="none" strike="noStrike" cap="none" dirty="0">
                <a:solidFill>
                  <a:schemeClr val="dk1"/>
                </a:solidFill>
                <a:latin typeface="Consolas" panose="020B0609020204030204" pitchFamily="49" charset="0"/>
                <a:ea typeface="Calibri"/>
                <a:cs typeface="Calibri"/>
                <a:sym typeface="Calibri"/>
              </a:rPr>
              <a:t> - 1) / </a:t>
            </a:r>
            <a:r>
              <a:rPr lang="it-IT" b="0" i="1" u="none" strike="noStrike" cap="none" dirty="0" err="1">
                <a:solidFill>
                  <a:schemeClr val="dk1"/>
                </a:solidFill>
                <a:latin typeface="Consolas" panose="020B0609020204030204" pitchFamily="49" charset="0"/>
                <a:ea typeface="Calibri"/>
                <a:cs typeface="Calibri"/>
                <a:sym typeface="Calibri"/>
              </a:rPr>
              <a:t>workGroupSize</a:t>
            </a:r>
            <a:r>
              <a:rPr lang="it-IT" b="0" i="1" u="none" strike="noStrike" cap="none" dirty="0">
                <a:solidFill>
                  <a:schemeClr val="dk1"/>
                </a:solidFill>
                <a:latin typeface="Consolas" panose="020B0609020204030204" pitchFamily="49" charset="0"/>
                <a:ea typeface="Calibri"/>
                <a:cs typeface="Calibri"/>
                <a:sym typeface="Calibri"/>
              </a:rPr>
              <a:t>;</a:t>
            </a:r>
          </a:p>
          <a:p>
            <a:pPr marL="0" marR="0" lvl="0" indent="0" algn="just" rtl="0">
              <a:spcBef>
                <a:spcPts val="0"/>
              </a:spcBef>
              <a:spcAft>
                <a:spcPts val="0"/>
              </a:spcAft>
              <a:buNone/>
            </a:pPr>
            <a:r>
              <a:rPr lang="it-IT" i="1"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glDispatchCompute</a:t>
            </a:r>
            <a:r>
              <a:rPr lang="it-IT" b="0" i="1" u="none" strike="noStrike" cap="none" dirty="0">
                <a:solidFill>
                  <a:schemeClr val="dk1"/>
                </a:solidFill>
                <a:latin typeface="Consolas" panose="020B0609020204030204" pitchFamily="49" charset="0"/>
                <a:ea typeface="Calibri"/>
                <a:cs typeface="Calibri"/>
                <a:sym typeface="Calibri"/>
              </a:rPr>
              <a:t>(</a:t>
            </a:r>
            <a:r>
              <a:rPr lang="it-IT" b="0" i="1" u="none" strike="noStrike" cap="none" dirty="0" err="1">
                <a:solidFill>
                  <a:schemeClr val="dk1"/>
                </a:solidFill>
                <a:latin typeface="Consolas" panose="020B0609020204030204" pitchFamily="49" charset="0"/>
                <a:ea typeface="Calibri"/>
                <a:cs typeface="Calibri"/>
                <a:sym typeface="Calibri"/>
              </a:rPr>
              <a:t>workGroupsX</a:t>
            </a: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workGroupsY</a:t>
            </a:r>
            <a:r>
              <a:rPr lang="it-IT" b="0" i="1" u="none" strike="noStrike" cap="none" dirty="0">
                <a:solidFill>
                  <a:schemeClr val="dk1"/>
                </a:solidFill>
                <a:latin typeface="Consolas" panose="020B0609020204030204" pitchFamily="49" charset="0"/>
                <a:ea typeface="Calibri"/>
                <a:cs typeface="Calibri"/>
                <a:sym typeface="Calibri"/>
              </a:rPr>
              <a:t>, 1);</a:t>
            </a:r>
          </a:p>
          <a:p>
            <a:pPr marL="0" marR="0" lvl="0" indent="0" algn="just" rtl="0">
              <a:spcBef>
                <a:spcPts val="0"/>
              </a:spcBef>
              <a:spcAft>
                <a:spcPts val="0"/>
              </a:spcAft>
              <a:buNone/>
            </a:pPr>
            <a:r>
              <a:rPr lang="it-IT" b="0" i="1" u="none" strike="noStrike" cap="none" dirty="0">
                <a:solidFill>
                  <a:schemeClr val="dk1"/>
                </a:solidFill>
                <a:latin typeface="Consolas" panose="020B0609020204030204" pitchFamily="49" charset="0"/>
                <a:ea typeface="Calibri"/>
                <a:cs typeface="Calibri"/>
                <a:sym typeface="Calibri"/>
              </a:rPr>
              <a:t>  </a:t>
            </a:r>
            <a:r>
              <a:rPr lang="it-IT" b="0" i="1" u="none" strike="noStrike" cap="none" dirty="0" err="1">
                <a:solidFill>
                  <a:schemeClr val="dk1"/>
                </a:solidFill>
                <a:latin typeface="Consolas" panose="020B0609020204030204" pitchFamily="49" charset="0"/>
                <a:ea typeface="Calibri"/>
                <a:cs typeface="Calibri"/>
                <a:sym typeface="Calibri"/>
              </a:rPr>
              <a:t>glMemoryBarrier</a:t>
            </a:r>
            <a:r>
              <a:rPr lang="it-IT" b="0" i="1" u="none" strike="noStrike" cap="none" dirty="0">
                <a:solidFill>
                  <a:schemeClr val="dk1"/>
                </a:solidFill>
                <a:latin typeface="Consolas" panose="020B0609020204030204" pitchFamily="49" charset="0"/>
                <a:ea typeface="Calibri"/>
                <a:cs typeface="Calibri"/>
                <a:sym typeface="Calibri"/>
              </a:rPr>
              <a:t>(GL_SHADER_IMAGE_ACCESS_BARRIER_BIT);</a:t>
            </a:r>
          </a:p>
          <a:p>
            <a:pPr marL="0" marR="0" lvl="0" indent="0" algn="just" rtl="0">
              <a:spcBef>
                <a:spcPts val="0"/>
              </a:spcBef>
              <a:spcAft>
                <a:spcPts val="0"/>
              </a:spcAft>
              <a:buNone/>
            </a:pPr>
            <a:endParaRPr lang="it-IT" sz="1800" i="1" dirty="0">
              <a:solidFill>
                <a:schemeClr val="dk1"/>
              </a:solidFill>
              <a:latin typeface="Calibri"/>
              <a:ea typeface="Calibri"/>
              <a:cs typeface="Calibri"/>
              <a:sym typeface="Calibri"/>
            </a:endParaRPr>
          </a:p>
          <a:p>
            <a:pPr marL="0" marR="0" lvl="0" indent="0" algn="just" rtl="0">
              <a:spcBef>
                <a:spcPts val="0"/>
              </a:spcBef>
              <a:spcAft>
                <a:spcPts val="0"/>
              </a:spcAft>
              <a:buNone/>
            </a:pPr>
            <a:endParaRPr lang="it-IT" sz="1800" b="0" i="1" u="none" strike="noStrike" cap="none" dirty="0">
              <a:solidFill>
                <a:schemeClr val="dk1"/>
              </a:solidFill>
              <a:latin typeface="Calibri"/>
              <a:ea typeface="Calibri"/>
              <a:cs typeface="Calibri"/>
              <a:sym typeface="Calibri"/>
            </a:endParaRPr>
          </a:p>
        </p:txBody>
      </p:sp>
      <p:sp>
        <p:nvSpPr>
          <p:cNvPr id="102" name="Google Shape;102;p2">
            <a:extLst>
              <a:ext uri="{FF2B5EF4-FFF2-40B4-BE49-F238E27FC236}">
                <a16:creationId xmlns:a16="http://schemas.microsoft.com/office/drawing/2014/main" id="{8F1582FC-8681-0BE4-3C82-21266CF1ACF0}"/>
              </a:ext>
            </a:extLst>
          </p:cNvPr>
          <p:cNvSpPr/>
          <p:nvPr/>
        </p:nvSpPr>
        <p:spPr>
          <a:xfrm>
            <a:off x="8255000" y="6365875"/>
            <a:ext cx="280988" cy="501650"/>
          </a:xfrm>
          <a:prstGeom prst="rect">
            <a:avLst/>
          </a:prstGeom>
          <a:solidFill>
            <a:srgbClr val="003053"/>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3257"/>
              </a:solidFill>
              <a:latin typeface="Calibri"/>
              <a:ea typeface="Calibri"/>
              <a:cs typeface="Calibri"/>
              <a:sym typeface="Calibri"/>
            </a:endParaRPr>
          </a:p>
        </p:txBody>
      </p:sp>
      <p:sp>
        <p:nvSpPr>
          <p:cNvPr id="103" name="Google Shape;103;p2">
            <a:extLst>
              <a:ext uri="{FF2B5EF4-FFF2-40B4-BE49-F238E27FC236}">
                <a16:creationId xmlns:a16="http://schemas.microsoft.com/office/drawing/2014/main" id="{9820761D-3F9B-9463-0A6C-F56B929A4E2E}"/>
              </a:ext>
            </a:extLst>
          </p:cNvPr>
          <p:cNvSpPr txBox="1">
            <a:spLocks noGrp="1"/>
          </p:cNvSpPr>
          <p:nvPr>
            <p:ph type="sldNum" idx="12"/>
          </p:nvPr>
        </p:nvSpPr>
        <p:spPr>
          <a:xfrm>
            <a:off x="6402388"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1200"/>
              <a:buFont typeface="Arial"/>
              <a:buNone/>
            </a:pPr>
            <a:fld id="{00000000-1234-1234-1234-123412341234}" type="slidenum">
              <a:rPr lang="it-IT" sz="1200" b="1" i="0" u="none" strike="noStrike" cap="none">
                <a:solidFill>
                  <a:schemeClr val="lt1"/>
                </a:solidFill>
                <a:latin typeface="Arial"/>
                <a:ea typeface="Arial"/>
                <a:cs typeface="Arial"/>
                <a:sym typeface="Arial"/>
              </a:rPr>
              <a:t>9</a:t>
            </a:fld>
            <a:endParaRPr sz="1200" b="1" i="0" u="none" strike="noStrike" cap="none">
              <a:solidFill>
                <a:schemeClr val="lt1"/>
              </a:solidFill>
              <a:latin typeface="Arial"/>
              <a:ea typeface="Arial"/>
              <a:cs typeface="Arial"/>
              <a:sym typeface="Arial"/>
            </a:endParaRPr>
          </a:p>
        </p:txBody>
      </p:sp>
      <p:sp>
        <p:nvSpPr>
          <p:cNvPr id="4" name="CasellaDiTesto 3">
            <a:extLst>
              <a:ext uri="{FF2B5EF4-FFF2-40B4-BE49-F238E27FC236}">
                <a16:creationId xmlns:a16="http://schemas.microsoft.com/office/drawing/2014/main" id="{AF8AB4AD-19B4-2B0A-8947-AF5878B90C3E}"/>
              </a:ext>
            </a:extLst>
          </p:cNvPr>
          <p:cNvSpPr txBox="1"/>
          <p:nvPr/>
        </p:nvSpPr>
        <p:spPr>
          <a:xfrm>
            <a:off x="3948830" y="102624"/>
            <a:ext cx="4907116" cy="677108"/>
          </a:xfrm>
          <a:prstGeom prst="rect">
            <a:avLst/>
          </a:prstGeom>
          <a:noFill/>
        </p:spPr>
        <p:txBody>
          <a:bodyPr wrap="square" rtlCol="0">
            <a:spAutoFit/>
          </a:bodyPr>
          <a:lstStyle/>
          <a:p>
            <a:pPr algn="r"/>
            <a:r>
              <a:rPr lang="it-IT" sz="1200" b="1" dirty="0">
                <a:solidFill>
                  <a:schemeClr val="bg1"/>
                </a:solidFill>
              </a:rPr>
              <a:t>Implementazione di un </a:t>
            </a:r>
            <a:r>
              <a:rPr lang="it-IT" sz="1200" b="1" dirty="0" err="1">
                <a:solidFill>
                  <a:schemeClr val="bg1"/>
                </a:solidFill>
              </a:rPr>
              <a:t>Path</a:t>
            </a:r>
            <a:r>
              <a:rPr lang="it-IT" sz="1200" b="1" dirty="0">
                <a:solidFill>
                  <a:schemeClr val="bg1"/>
                </a:solidFill>
              </a:rPr>
              <a:t> Tracer in Java utilizzando la libreria </a:t>
            </a:r>
          </a:p>
          <a:p>
            <a:pPr algn="r"/>
            <a:r>
              <a:rPr lang="it-IT" sz="1200" b="1" dirty="0">
                <a:solidFill>
                  <a:schemeClr val="bg1"/>
                </a:solidFill>
              </a:rPr>
              <a:t>LWJGL per l’integrazione di OpenGL </a:t>
            </a:r>
            <a:endParaRPr lang="it-IT" sz="1200" b="1" i="0" u="none" strike="noStrike" cap="none" dirty="0">
              <a:solidFill>
                <a:schemeClr val="bg1"/>
              </a:solidFill>
              <a:latin typeface="Arial"/>
              <a:ea typeface="Arial"/>
              <a:cs typeface="Arial"/>
              <a:sym typeface="Arial"/>
            </a:endParaRPr>
          </a:p>
          <a:p>
            <a:endParaRPr lang="it-IT" dirty="0"/>
          </a:p>
        </p:txBody>
      </p:sp>
      <p:pic>
        <p:nvPicPr>
          <p:cNvPr id="17" name="Immagine 16" descr="Immagine che contiene testo, schermata, Carattere, numero&#10;&#10;Il contenuto generato dall'IA potrebbe non essere corretto.">
            <a:extLst>
              <a:ext uri="{FF2B5EF4-FFF2-40B4-BE49-F238E27FC236}">
                <a16:creationId xmlns:a16="http://schemas.microsoft.com/office/drawing/2014/main" id="{205E2A1A-27BE-30CF-1A5C-290315DEE42C}"/>
              </a:ext>
            </a:extLst>
          </p:cNvPr>
          <p:cNvPicPr>
            <a:picLocks noChangeAspect="1"/>
          </p:cNvPicPr>
          <p:nvPr/>
        </p:nvPicPr>
        <p:blipFill>
          <a:blip r:embed="rId4"/>
          <a:stretch>
            <a:fillRect/>
          </a:stretch>
        </p:blipFill>
        <p:spPr>
          <a:xfrm>
            <a:off x="4926239" y="3712094"/>
            <a:ext cx="3570061" cy="2230531"/>
          </a:xfrm>
          <a:prstGeom prst="rect">
            <a:avLst/>
          </a:prstGeom>
        </p:spPr>
      </p:pic>
      <p:sp>
        <p:nvSpPr>
          <p:cNvPr id="18" name="CasellaDiTesto 17">
            <a:extLst>
              <a:ext uri="{FF2B5EF4-FFF2-40B4-BE49-F238E27FC236}">
                <a16:creationId xmlns:a16="http://schemas.microsoft.com/office/drawing/2014/main" id="{C0A5336F-8398-6BB3-5195-329A38AD9153}"/>
              </a:ext>
            </a:extLst>
          </p:cNvPr>
          <p:cNvSpPr txBox="1"/>
          <p:nvPr/>
        </p:nvSpPr>
        <p:spPr>
          <a:xfrm>
            <a:off x="647700" y="3842474"/>
            <a:ext cx="3882566" cy="2031325"/>
          </a:xfrm>
          <a:prstGeom prst="rect">
            <a:avLst/>
          </a:prstGeom>
          <a:noFill/>
        </p:spPr>
        <p:txBody>
          <a:bodyPr wrap="square" rtlCol="0">
            <a:spAutoFit/>
          </a:bodyPr>
          <a:lstStyle/>
          <a:p>
            <a:pPr marL="0" marR="0" lvl="0" indent="0" algn="just" rtl="0">
              <a:spcBef>
                <a:spcPts val="0"/>
              </a:spcBef>
              <a:spcAft>
                <a:spcPts val="0"/>
              </a:spcAft>
              <a:buNone/>
            </a:pPr>
            <a:r>
              <a:rPr lang="it-IT" sz="1800" b="0" u="none" strike="noStrike" cap="none" dirty="0">
                <a:solidFill>
                  <a:schemeClr val="dk1"/>
                </a:solidFill>
                <a:latin typeface="Calibri"/>
                <a:ea typeface="Calibri"/>
                <a:cs typeface="Calibri"/>
                <a:sym typeface="Calibri"/>
              </a:rPr>
              <a:t>In questo codice si calcola il numero di </a:t>
            </a:r>
            <a:r>
              <a:rPr lang="it-IT" sz="1800" b="1" u="none" strike="noStrike" cap="none" dirty="0">
                <a:solidFill>
                  <a:schemeClr val="dk1"/>
                </a:solidFill>
                <a:latin typeface="Calibri"/>
                <a:ea typeface="Calibri"/>
                <a:cs typeface="Calibri"/>
                <a:sym typeface="Calibri"/>
              </a:rPr>
              <a:t>work group </a:t>
            </a:r>
            <a:r>
              <a:rPr lang="it-IT" sz="1800" u="none" strike="noStrike" cap="none" dirty="0">
                <a:solidFill>
                  <a:schemeClr val="dk1"/>
                </a:solidFill>
                <a:latin typeface="Calibri"/>
                <a:ea typeface="Calibri"/>
                <a:cs typeface="Calibri"/>
                <a:sym typeface="Calibri"/>
              </a:rPr>
              <a:t>che serviranno a </a:t>
            </a:r>
            <a:r>
              <a:rPr lang="it-IT" sz="1800" b="0" u="none" strike="noStrike" cap="none" dirty="0">
                <a:solidFill>
                  <a:schemeClr val="dk1"/>
                </a:solidFill>
                <a:latin typeface="Calibri"/>
                <a:ea typeface="Calibri"/>
                <a:cs typeface="Calibri"/>
                <a:sym typeface="Calibri"/>
              </a:rPr>
              <a:t>coprire l'intera immagine. Ogni work group è un insieme di </a:t>
            </a:r>
            <a:r>
              <a:rPr lang="it-IT" sz="1800" b="1" u="none" strike="noStrike" cap="none" dirty="0" err="1">
                <a:solidFill>
                  <a:schemeClr val="dk1"/>
                </a:solidFill>
                <a:latin typeface="Calibri"/>
                <a:ea typeface="Calibri"/>
                <a:cs typeface="Calibri"/>
                <a:sym typeface="Calibri"/>
              </a:rPr>
              <a:t>thread</a:t>
            </a:r>
            <a:r>
              <a:rPr lang="it-IT" sz="1800" b="0" u="none" strike="noStrike" cap="none" dirty="0">
                <a:solidFill>
                  <a:schemeClr val="dk1"/>
                </a:solidFill>
                <a:latin typeface="Calibri"/>
                <a:ea typeface="Calibri"/>
                <a:cs typeface="Calibri"/>
                <a:sym typeface="Calibri"/>
              </a:rPr>
              <a:t> (detti </a:t>
            </a:r>
            <a:r>
              <a:rPr lang="it-IT" sz="1800" b="0" i="1" u="none" strike="noStrike" cap="none" dirty="0" err="1">
                <a:solidFill>
                  <a:schemeClr val="dk1"/>
                </a:solidFill>
                <a:latin typeface="Calibri"/>
                <a:ea typeface="Calibri"/>
                <a:cs typeface="Calibri"/>
                <a:sym typeface="Calibri"/>
              </a:rPr>
              <a:t>invocations</a:t>
            </a:r>
            <a:r>
              <a:rPr lang="it-IT" sz="1800" b="0" u="none" strike="noStrike" cap="none" dirty="0">
                <a:solidFill>
                  <a:schemeClr val="dk1"/>
                </a:solidFill>
                <a:latin typeface="Calibri"/>
                <a:ea typeface="Calibri"/>
                <a:cs typeface="Calibri"/>
                <a:sym typeface="Calibri"/>
              </a:rPr>
              <a:t>) che calcolano in parallelo il colore dei pixel in una porzione dell'immagine, in questo caso di 16×16 pixel.</a:t>
            </a:r>
            <a:endParaRPr lang="it-IT" dirty="0"/>
          </a:p>
        </p:txBody>
      </p:sp>
    </p:spTree>
    <p:extLst>
      <p:ext uri="{BB962C8B-B14F-4D97-AF65-F5344CB8AC3E}">
        <p14:creationId xmlns:p14="http://schemas.microsoft.com/office/powerpoint/2010/main" val="3968720026"/>
      </p:ext>
    </p:extLst>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4867</TotalTime>
  <Words>1850</Words>
  <Application>Microsoft Office PowerPoint</Application>
  <PresentationFormat>Presentazione su schermo (4:3)</PresentationFormat>
  <Paragraphs>205</Paragraphs>
  <Slides>17</Slides>
  <Notes>17</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17</vt:i4>
      </vt:variant>
    </vt:vector>
  </HeadingPairs>
  <TitlesOfParts>
    <vt:vector size="21" baseType="lpstr">
      <vt:lpstr>Arial</vt:lpstr>
      <vt:lpstr>Calibri</vt:lpstr>
      <vt:lpstr>Consolas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leonardo notari</dc:creator>
  <cp:lastModifiedBy>Leonardo Notari</cp:lastModifiedBy>
  <cp:revision>24</cp:revision>
  <dcterms:created xsi:type="dcterms:W3CDTF">2012-12-06T09:21:12Z</dcterms:created>
  <dcterms:modified xsi:type="dcterms:W3CDTF">2025-05-16T21:18:13Z</dcterms:modified>
</cp:coreProperties>
</file>